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8" r:id="rId23"/>
    <p:sldId id="295" r:id="rId24"/>
    <p:sldId id="302" r:id="rId25"/>
    <p:sldId id="279" r:id="rId26"/>
    <p:sldId id="298" r:id="rId27"/>
    <p:sldId id="291" r:id="rId28"/>
    <p:sldId id="299" r:id="rId29"/>
    <p:sldId id="300" r:id="rId30"/>
    <p:sldId id="301" r:id="rId31"/>
    <p:sldId id="294" r:id="rId3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632"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4A4BFF-BF39-46D7-8AE4-61BA3978983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9F5393C-ADCB-4228-AFB7-07CD2FEB7B66}">
      <dgm:prSet/>
      <dgm:spPr/>
      <dgm:t>
        <a:bodyPr/>
        <a:lstStyle/>
        <a:p>
          <a:r>
            <a:rPr lang="en-GB" dirty="0"/>
            <a:t>In this project, we aimed to predict the likelihood of death of a person in the next 5 years based on various medical parameters. To achieve this goal, I have divided the project into three stages.</a:t>
          </a:r>
          <a:endParaRPr lang="en-US" dirty="0"/>
        </a:p>
      </dgm:t>
    </dgm:pt>
    <dgm:pt modelId="{F720AC72-36F3-4322-822A-37D1F8601179}" type="parTrans" cxnId="{48DC7B56-8899-4E05-B3A6-232BC23E5E84}">
      <dgm:prSet/>
      <dgm:spPr/>
      <dgm:t>
        <a:bodyPr/>
        <a:lstStyle/>
        <a:p>
          <a:endParaRPr lang="en-US"/>
        </a:p>
      </dgm:t>
    </dgm:pt>
    <dgm:pt modelId="{659FDCE1-A5FE-4314-ADCB-F9ED3B2C17D8}" type="sibTrans" cxnId="{48DC7B56-8899-4E05-B3A6-232BC23E5E84}">
      <dgm:prSet/>
      <dgm:spPr/>
      <dgm:t>
        <a:bodyPr/>
        <a:lstStyle/>
        <a:p>
          <a:endParaRPr lang="en-US"/>
        </a:p>
      </dgm:t>
    </dgm:pt>
    <dgm:pt modelId="{2001FA53-92F5-479B-84B5-E806E8857959}">
      <dgm:prSet/>
      <dgm:spPr/>
      <dgm:t>
        <a:bodyPr/>
        <a:lstStyle/>
        <a:p>
          <a:r>
            <a:rPr lang="en-GB" b="1" dirty="0"/>
            <a:t>The first stage </a:t>
          </a:r>
          <a:r>
            <a:rPr lang="en-GB" dirty="0"/>
            <a:t>focused on </a:t>
          </a:r>
          <a:r>
            <a:rPr lang="en-GB" b="1" dirty="0"/>
            <a:t>data preparation and analysis</a:t>
          </a:r>
          <a:r>
            <a:rPr lang="en-GB" dirty="0"/>
            <a:t>. </a:t>
          </a:r>
          <a:endParaRPr lang="en-US" dirty="0"/>
        </a:p>
      </dgm:t>
    </dgm:pt>
    <dgm:pt modelId="{EEB69C45-C824-43DD-922C-A2A4115926F4}" type="parTrans" cxnId="{CEDD9FAB-B93D-4555-A995-ABCDC09702F9}">
      <dgm:prSet/>
      <dgm:spPr/>
      <dgm:t>
        <a:bodyPr/>
        <a:lstStyle/>
        <a:p>
          <a:endParaRPr lang="en-US"/>
        </a:p>
      </dgm:t>
    </dgm:pt>
    <dgm:pt modelId="{E4AA981F-A854-4E2D-B694-E3C6B762BEDF}" type="sibTrans" cxnId="{CEDD9FAB-B93D-4555-A995-ABCDC09702F9}">
      <dgm:prSet/>
      <dgm:spPr/>
      <dgm:t>
        <a:bodyPr/>
        <a:lstStyle/>
        <a:p>
          <a:endParaRPr lang="en-US"/>
        </a:p>
      </dgm:t>
    </dgm:pt>
    <dgm:pt modelId="{9C414353-B3C2-4D80-9F9B-2CBBA827CC24}">
      <dgm:prSet/>
      <dgm:spPr/>
      <dgm:t>
        <a:bodyPr/>
        <a:lstStyle/>
        <a:p>
          <a:r>
            <a:rPr lang="en-GB" b="1" dirty="0"/>
            <a:t>The second stage </a:t>
          </a:r>
          <a:r>
            <a:rPr lang="en-GB" dirty="0"/>
            <a:t>focused on </a:t>
          </a:r>
          <a:r>
            <a:rPr lang="en-GB" b="1" dirty="0" err="1"/>
            <a:t>modeling</a:t>
          </a:r>
          <a:r>
            <a:rPr lang="en-GB" b="1" dirty="0"/>
            <a:t> the data</a:t>
          </a:r>
          <a:r>
            <a:rPr lang="en-GB" dirty="0"/>
            <a:t>, balance the data </a:t>
          </a:r>
          <a:r>
            <a:rPr lang="en-GB" b="1" dirty="0"/>
            <a:t>using oversample methods</a:t>
          </a:r>
          <a:r>
            <a:rPr lang="en-GB" dirty="0"/>
            <a:t> and try various machine learning models to evaluate their performance using metrics such as accuracy and confusion matrix.</a:t>
          </a:r>
          <a:endParaRPr lang="en-US" dirty="0"/>
        </a:p>
      </dgm:t>
    </dgm:pt>
    <dgm:pt modelId="{74B58EF3-27A1-4E0F-B64A-2646C2A13DCC}" type="parTrans" cxnId="{7D08E347-9FF0-4B85-B35B-CDD48D2F7505}">
      <dgm:prSet/>
      <dgm:spPr/>
      <dgm:t>
        <a:bodyPr/>
        <a:lstStyle/>
        <a:p>
          <a:endParaRPr lang="en-US"/>
        </a:p>
      </dgm:t>
    </dgm:pt>
    <dgm:pt modelId="{26245ACA-9737-4EE0-8A1B-7312ED989B57}" type="sibTrans" cxnId="{7D08E347-9FF0-4B85-B35B-CDD48D2F7505}">
      <dgm:prSet/>
      <dgm:spPr/>
      <dgm:t>
        <a:bodyPr/>
        <a:lstStyle/>
        <a:p>
          <a:endParaRPr lang="en-US"/>
        </a:p>
      </dgm:t>
    </dgm:pt>
    <dgm:pt modelId="{B2D3F763-B1B4-4499-A86A-BCC089300F32}">
      <dgm:prSet/>
      <dgm:spPr/>
      <dgm:t>
        <a:bodyPr/>
        <a:lstStyle/>
        <a:p>
          <a:r>
            <a:rPr lang="en-GB" b="1" dirty="0"/>
            <a:t>The third stage </a:t>
          </a:r>
          <a:r>
            <a:rPr lang="en-GB" dirty="0"/>
            <a:t>focused on </a:t>
          </a:r>
          <a:r>
            <a:rPr lang="en-GB" b="1" dirty="0" err="1"/>
            <a:t>modeling</a:t>
          </a:r>
          <a:r>
            <a:rPr lang="en-GB" b="1" dirty="0"/>
            <a:t> the </a:t>
          </a:r>
          <a:r>
            <a:rPr lang="en-GB" b="0" dirty="0"/>
            <a:t>data on algorithms that handle imbalance data.</a:t>
          </a:r>
          <a:endParaRPr lang="en-US" b="0" dirty="0"/>
        </a:p>
      </dgm:t>
    </dgm:pt>
    <dgm:pt modelId="{B5939ADE-19D2-466A-8126-2CD4D937943B}" type="parTrans" cxnId="{09D4CE79-1535-4F88-8070-7BC957B03252}">
      <dgm:prSet/>
      <dgm:spPr/>
      <dgm:t>
        <a:bodyPr/>
        <a:lstStyle/>
        <a:p>
          <a:endParaRPr lang="en-US"/>
        </a:p>
      </dgm:t>
    </dgm:pt>
    <dgm:pt modelId="{5BE6EF60-11D5-45A7-BCB2-652F5A71ACC2}" type="sibTrans" cxnId="{09D4CE79-1535-4F88-8070-7BC957B03252}">
      <dgm:prSet/>
      <dgm:spPr/>
      <dgm:t>
        <a:bodyPr/>
        <a:lstStyle/>
        <a:p>
          <a:endParaRPr lang="en-US"/>
        </a:p>
      </dgm:t>
    </dgm:pt>
    <dgm:pt modelId="{E337842A-6D8C-4F8A-B6DB-233BCC26DB31}">
      <dgm:prSet/>
      <dgm:spPr/>
      <dgm:t>
        <a:bodyPr/>
        <a:lstStyle/>
        <a:p>
          <a:r>
            <a:rPr lang="en-GB"/>
            <a:t>By following this structured approach, we were able to effectively analyse the medical parameters data, train and evaluate the models, and draw insights about the predictors of death in the next 5 years.</a:t>
          </a:r>
          <a:endParaRPr lang="en-US"/>
        </a:p>
      </dgm:t>
    </dgm:pt>
    <dgm:pt modelId="{E9BC8B59-5113-4AE8-8D5E-0812DD12C394}" type="parTrans" cxnId="{5333BB5F-8AFD-44FD-8126-0C12F56813AE}">
      <dgm:prSet/>
      <dgm:spPr/>
      <dgm:t>
        <a:bodyPr/>
        <a:lstStyle/>
        <a:p>
          <a:endParaRPr lang="en-US"/>
        </a:p>
      </dgm:t>
    </dgm:pt>
    <dgm:pt modelId="{221A047A-5350-4190-BA9A-2D4A4C14966D}" type="sibTrans" cxnId="{5333BB5F-8AFD-44FD-8126-0C12F56813AE}">
      <dgm:prSet/>
      <dgm:spPr/>
      <dgm:t>
        <a:bodyPr/>
        <a:lstStyle/>
        <a:p>
          <a:endParaRPr lang="en-US"/>
        </a:p>
      </dgm:t>
    </dgm:pt>
    <dgm:pt modelId="{F924DD58-3AC6-4183-A28B-DE79FD8ABD73}" type="pres">
      <dgm:prSet presAssocID="{F34A4BFF-BF39-46D7-8AE4-61BA3978983D}" presName="root" presStyleCnt="0">
        <dgm:presLayoutVars>
          <dgm:dir/>
          <dgm:resizeHandles val="exact"/>
        </dgm:presLayoutVars>
      </dgm:prSet>
      <dgm:spPr/>
    </dgm:pt>
    <dgm:pt modelId="{78B5D590-FF12-4D31-B2BC-A077A949ED97}" type="pres">
      <dgm:prSet presAssocID="{A9F5393C-ADCB-4228-AFB7-07CD2FEB7B66}" presName="compNode" presStyleCnt="0"/>
      <dgm:spPr/>
    </dgm:pt>
    <dgm:pt modelId="{A3AEF985-AD74-4696-8CCA-17E51F6067A6}" type="pres">
      <dgm:prSet presAssocID="{A9F5393C-ADCB-4228-AFB7-07CD2FEB7B66}" presName="bgRect" presStyleLbl="bgShp" presStyleIdx="0" presStyleCnt="5"/>
      <dgm:spPr/>
    </dgm:pt>
    <dgm:pt modelId="{8E0D498C-15F4-463E-935E-D7AE9E25CBC5}" type="pres">
      <dgm:prSet presAssocID="{A9F5393C-ADCB-4228-AFB7-07CD2FEB7B66}"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pt>
    <dgm:pt modelId="{D3C0993A-B2A9-4408-8E8C-1D3D97ED1417}" type="pres">
      <dgm:prSet presAssocID="{A9F5393C-ADCB-4228-AFB7-07CD2FEB7B66}" presName="spaceRect" presStyleCnt="0"/>
      <dgm:spPr/>
    </dgm:pt>
    <dgm:pt modelId="{DAE56375-6B2F-4068-8AB5-F7B319EE73E6}" type="pres">
      <dgm:prSet presAssocID="{A9F5393C-ADCB-4228-AFB7-07CD2FEB7B66}" presName="parTx" presStyleLbl="revTx" presStyleIdx="0" presStyleCnt="5">
        <dgm:presLayoutVars>
          <dgm:chMax val="0"/>
          <dgm:chPref val="0"/>
        </dgm:presLayoutVars>
      </dgm:prSet>
      <dgm:spPr/>
    </dgm:pt>
    <dgm:pt modelId="{6F0EB196-A157-49F3-ABF3-D434660A2B9C}" type="pres">
      <dgm:prSet presAssocID="{659FDCE1-A5FE-4314-ADCB-F9ED3B2C17D8}" presName="sibTrans" presStyleCnt="0"/>
      <dgm:spPr/>
    </dgm:pt>
    <dgm:pt modelId="{ACCCC9E1-287B-4A96-872C-DAE885333C8D}" type="pres">
      <dgm:prSet presAssocID="{2001FA53-92F5-479B-84B5-E806E8857959}" presName="compNode" presStyleCnt="0"/>
      <dgm:spPr/>
    </dgm:pt>
    <dgm:pt modelId="{EA301D52-2A60-4A6A-9D59-D1B2654E89D2}" type="pres">
      <dgm:prSet presAssocID="{2001FA53-92F5-479B-84B5-E806E8857959}" presName="bgRect" presStyleLbl="bgShp" presStyleIdx="1" presStyleCnt="5"/>
      <dgm:spPr/>
    </dgm:pt>
    <dgm:pt modelId="{1CBAA1EE-0A8E-445C-BFD5-863090746EF1}" type="pres">
      <dgm:prSet presAssocID="{2001FA53-92F5-479B-84B5-E806E8857959}"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1 outline"/>
        </a:ext>
      </dgm:extLst>
    </dgm:pt>
    <dgm:pt modelId="{C8F7161B-6DB2-4B25-97E8-75C181898A71}" type="pres">
      <dgm:prSet presAssocID="{2001FA53-92F5-479B-84B5-E806E8857959}" presName="spaceRect" presStyleCnt="0"/>
      <dgm:spPr/>
    </dgm:pt>
    <dgm:pt modelId="{FDCCC888-3A95-417F-8266-C9D0D7F9DB7B}" type="pres">
      <dgm:prSet presAssocID="{2001FA53-92F5-479B-84B5-E806E8857959}" presName="parTx" presStyleLbl="revTx" presStyleIdx="1" presStyleCnt="5">
        <dgm:presLayoutVars>
          <dgm:chMax val="0"/>
          <dgm:chPref val="0"/>
        </dgm:presLayoutVars>
      </dgm:prSet>
      <dgm:spPr/>
    </dgm:pt>
    <dgm:pt modelId="{D393732D-B3F9-4BDF-BFDF-435328A89AF3}" type="pres">
      <dgm:prSet presAssocID="{E4AA981F-A854-4E2D-B694-E3C6B762BEDF}" presName="sibTrans" presStyleCnt="0"/>
      <dgm:spPr/>
    </dgm:pt>
    <dgm:pt modelId="{11CB69D0-2B2B-4429-A5B7-CDD760A2C901}" type="pres">
      <dgm:prSet presAssocID="{9C414353-B3C2-4D80-9F9B-2CBBA827CC24}" presName="compNode" presStyleCnt="0"/>
      <dgm:spPr/>
    </dgm:pt>
    <dgm:pt modelId="{22ED028B-EB94-4A1A-88A1-B25C9027FE8C}" type="pres">
      <dgm:prSet presAssocID="{9C414353-B3C2-4D80-9F9B-2CBBA827CC24}" presName="bgRect" presStyleLbl="bgShp" presStyleIdx="2" presStyleCnt="5"/>
      <dgm:spPr/>
    </dgm:pt>
    <dgm:pt modelId="{3CDA7413-E7ED-4F7C-918A-ECF805DCB73B}" type="pres">
      <dgm:prSet presAssocID="{9C414353-B3C2-4D80-9F9B-2CBBA827CC2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outline"/>
        </a:ext>
      </dgm:extLst>
    </dgm:pt>
    <dgm:pt modelId="{1E1F8B0D-10BD-44BE-9FA2-95B17BED389F}" type="pres">
      <dgm:prSet presAssocID="{9C414353-B3C2-4D80-9F9B-2CBBA827CC24}" presName="spaceRect" presStyleCnt="0"/>
      <dgm:spPr/>
    </dgm:pt>
    <dgm:pt modelId="{8F987C9A-3964-4912-8E7F-F25F65F67C5E}" type="pres">
      <dgm:prSet presAssocID="{9C414353-B3C2-4D80-9F9B-2CBBA827CC24}" presName="parTx" presStyleLbl="revTx" presStyleIdx="2" presStyleCnt="5">
        <dgm:presLayoutVars>
          <dgm:chMax val="0"/>
          <dgm:chPref val="0"/>
        </dgm:presLayoutVars>
      </dgm:prSet>
      <dgm:spPr/>
    </dgm:pt>
    <dgm:pt modelId="{B528332F-A624-42C7-91DB-DA6BB13D722E}" type="pres">
      <dgm:prSet presAssocID="{26245ACA-9737-4EE0-8A1B-7312ED989B57}" presName="sibTrans" presStyleCnt="0"/>
      <dgm:spPr/>
    </dgm:pt>
    <dgm:pt modelId="{C758F6DA-96D8-4A8B-AF72-3957CFBC4274}" type="pres">
      <dgm:prSet presAssocID="{B2D3F763-B1B4-4499-A86A-BCC089300F32}" presName="compNode" presStyleCnt="0"/>
      <dgm:spPr/>
    </dgm:pt>
    <dgm:pt modelId="{E141BB70-74C2-4D3A-AEFF-842CDCD36A5F}" type="pres">
      <dgm:prSet presAssocID="{B2D3F763-B1B4-4499-A86A-BCC089300F32}" presName="bgRect" presStyleLbl="bgShp" presStyleIdx="3" presStyleCnt="5"/>
      <dgm:spPr/>
    </dgm:pt>
    <dgm:pt modelId="{7DAA2D5F-54B1-4C3B-9F7A-A015BC8283DD}" type="pres">
      <dgm:prSet presAssocID="{B2D3F763-B1B4-4499-A86A-BCC089300F32}"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dge 3 outline"/>
        </a:ext>
      </dgm:extLst>
    </dgm:pt>
    <dgm:pt modelId="{A33C6FAA-0EE7-4E34-A8D0-ECE112E207EA}" type="pres">
      <dgm:prSet presAssocID="{B2D3F763-B1B4-4499-A86A-BCC089300F32}" presName="spaceRect" presStyleCnt="0"/>
      <dgm:spPr/>
    </dgm:pt>
    <dgm:pt modelId="{9D297C5F-A7F9-4937-B7E1-98229D152F45}" type="pres">
      <dgm:prSet presAssocID="{B2D3F763-B1B4-4499-A86A-BCC089300F32}" presName="parTx" presStyleLbl="revTx" presStyleIdx="3" presStyleCnt="5">
        <dgm:presLayoutVars>
          <dgm:chMax val="0"/>
          <dgm:chPref val="0"/>
        </dgm:presLayoutVars>
      </dgm:prSet>
      <dgm:spPr/>
    </dgm:pt>
    <dgm:pt modelId="{EB5B1E26-8A23-4479-B481-906F15351413}" type="pres">
      <dgm:prSet presAssocID="{5BE6EF60-11D5-45A7-BCB2-652F5A71ACC2}" presName="sibTrans" presStyleCnt="0"/>
      <dgm:spPr/>
    </dgm:pt>
    <dgm:pt modelId="{9F97BE15-E510-447A-850E-38B57A7CEC04}" type="pres">
      <dgm:prSet presAssocID="{E337842A-6D8C-4F8A-B6DB-233BCC26DB31}" presName="compNode" presStyleCnt="0"/>
      <dgm:spPr/>
    </dgm:pt>
    <dgm:pt modelId="{87780373-FD3A-45CB-90B0-51213D893C75}" type="pres">
      <dgm:prSet presAssocID="{E337842A-6D8C-4F8A-B6DB-233BCC26DB31}" presName="bgRect" presStyleLbl="bgShp" presStyleIdx="4" presStyleCnt="5"/>
      <dgm:spPr/>
    </dgm:pt>
    <dgm:pt modelId="{8ECBCAE2-5881-442E-A48B-916751563FAF}" type="pres">
      <dgm:prSet presAssocID="{E337842A-6D8C-4F8A-B6DB-233BCC26DB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esentation with bar chart with solid fill"/>
        </a:ext>
      </dgm:extLst>
    </dgm:pt>
    <dgm:pt modelId="{CE260853-3660-4E1C-91EE-BEF53DD9C64E}" type="pres">
      <dgm:prSet presAssocID="{E337842A-6D8C-4F8A-B6DB-233BCC26DB31}" presName="spaceRect" presStyleCnt="0"/>
      <dgm:spPr/>
    </dgm:pt>
    <dgm:pt modelId="{2226C717-92F8-4D29-ACD8-2E7DEE4AEE07}" type="pres">
      <dgm:prSet presAssocID="{E337842A-6D8C-4F8A-B6DB-233BCC26DB31}" presName="parTx" presStyleLbl="revTx" presStyleIdx="4" presStyleCnt="5">
        <dgm:presLayoutVars>
          <dgm:chMax val="0"/>
          <dgm:chPref val="0"/>
        </dgm:presLayoutVars>
      </dgm:prSet>
      <dgm:spPr/>
    </dgm:pt>
  </dgm:ptLst>
  <dgm:cxnLst>
    <dgm:cxn modelId="{5333BB5F-8AFD-44FD-8126-0C12F56813AE}" srcId="{F34A4BFF-BF39-46D7-8AE4-61BA3978983D}" destId="{E337842A-6D8C-4F8A-B6DB-233BCC26DB31}" srcOrd="4" destOrd="0" parTransId="{E9BC8B59-5113-4AE8-8D5E-0812DD12C394}" sibTransId="{221A047A-5350-4190-BA9A-2D4A4C14966D}"/>
    <dgm:cxn modelId="{7D08E347-9FF0-4B85-B35B-CDD48D2F7505}" srcId="{F34A4BFF-BF39-46D7-8AE4-61BA3978983D}" destId="{9C414353-B3C2-4D80-9F9B-2CBBA827CC24}" srcOrd="2" destOrd="0" parTransId="{74B58EF3-27A1-4E0F-B64A-2646C2A13DCC}" sibTransId="{26245ACA-9737-4EE0-8A1B-7312ED989B57}"/>
    <dgm:cxn modelId="{48DC7B56-8899-4E05-B3A6-232BC23E5E84}" srcId="{F34A4BFF-BF39-46D7-8AE4-61BA3978983D}" destId="{A9F5393C-ADCB-4228-AFB7-07CD2FEB7B66}" srcOrd="0" destOrd="0" parTransId="{F720AC72-36F3-4322-822A-37D1F8601179}" sibTransId="{659FDCE1-A5FE-4314-ADCB-F9ED3B2C17D8}"/>
    <dgm:cxn modelId="{B8FA0979-723B-4815-B9A9-C8541AB14CCA}" type="presOf" srcId="{B2D3F763-B1B4-4499-A86A-BCC089300F32}" destId="{9D297C5F-A7F9-4937-B7E1-98229D152F45}" srcOrd="0" destOrd="0" presId="urn:microsoft.com/office/officeart/2018/2/layout/IconVerticalSolidList"/>
    <dgm:cxn modelId="{09D4CE79-1535-4F88-8070-7BC957B03252}" srcId="{F34A4BFF-BF39-46D7-8AE4-61BA3978983D}" destId="{B2D3F763-B1B4-4499-A86A-BCC089300F32}" srcOrd="3" destOrd="0" parTransId="{B5939ADE-19D2-466A-8126-2CD4D937943B}" sibTransId="{5BE6EF60-11D5-45A7-BCB2-652F5A71ACC2}"/>
    <dgm:cxn modelId="{7367E88E-1161-4373-8F60-E353309416B5}" type="presOf" srcId="{F34A4BFF-BF39-46D7-8AE4-61BA3978983D}" destId="{F924DD58-3AC6-4183-A28B-DE79FD8ABD73}" srcOrd="0" destOrd="0" presId="urn:microsoft.com/office/officeart/2018/2/layout/IconVerticalSolidList"/>
    <dgm:cxn modelId="{CEDD9FAB-B93D-4555-A995-ABCDC09702F9}" srcId="{F34A4BFF-BF39-46D7-8AE4-61BA3978983D}" destId="{2001FA53-92F5-479B-84B5-E806E8857959}" srcOrd="1" destOrd="0" parTransId="{EEB69C45-C824-43DD-922C-A2A4115926F4}" sibTransId="{E4AA981F-A854-4E2D-B694-E3C6B762BEDF}"/>
    <dgm:cxn modelId="{A0BD1EB9-72FE-49AC-A94E-1FA2E17CC28B}" type="presOf" srcId="{E337842A-6D8C-4F8A-B6DB-233BCC26DB31}" destId="{2226C717-92F8-4D29-ACD8-2E7DEE4AEE07}" srcOrd="0" destOrd="0" presId="urn:microsoft.com/office/officeart/2018/2/layout/IconVerticalSolidList"/>
    <dgm:cxn modelId="{45F6D2BE-E508-4E10-91DB-2B7B82BCAD49}" type="presOf" srcId="{9C414353-B3C2-4D80-9F9B-2CBBA827CC24}" destId="{8F987C9A-3964-4912-8E7F-F25F65F67C5E}" srcOrd="0" destOrd="0" presId="urn:microsoft.com/office/officeart/2018/2/layout/IconVerticalSolidList"/>
    <dgm:cxn modelId="{DB35DCF4-B731-45DE-A3DD-9D9E7D62FBFC}" type="presOf" srcId="{A9F5393C-ADCB-4228-AFB7-07CD2FEB7B66}" destId="{DAE56375-6B2F-4068-8AB5-F7B319EE73E6}" srcOrd="0" destOrd="0" presId="urn:microsoft.com/office/officeart/2018/2/layout/IconVerticalSolidList"/>
    <dgm:cxn modelId="{DC3AFEFF-0072-4A9D-BA10-4830191F47C3}" type="presOf" srcId="{2001FA53-92F5-479B-84B5-E806E8857959}" destId="{FDCCC888-3A95-417F-8266-C9D0D7F9DB7B}" srcOrd="0" destOrd="0" presId="urn:microsoft.com/office/officeart/2018/2/layout/IconVerticalSolidList"/>
    <dgm:cxn modelId="{AD683FB4-CCC9-4ED4-9889-47A584F17C1D}" type="presParOf" srcId="{F924DD58-3AC6-4183-A28B-DE79FD8ABD73}" destId="{78B5D590-FF12-4D31-B2BC-A077A949ED97}" srcOrd="0" destOrd="0" presId="urn:microsoft.com/office/officeart/2018/2/layout/IconVerticalSolidList"/>
    <dgm:cxn modelId="{29FFF8E8-2746-48E3-B3E4-D502DF8B9C2D}" type="presParOf" srcId="{78B5D590-FF12-4D31-B2BC-A077A949ED97}" destId="{A3AEF985-AD74-4696-8CCA-17E51F6067A6}" srcOrd="0" destOrd="0" presId="urn:microsoft.com/office/officeart/2018/2/layout/IconVerticalSolidList"/>
    <dgm:cxn modelId="{0C225DD0-BE72-446C-85EC-C5EDF43CC95F}" type="presParOf" srcId="{78B5D590-FF12-4D31-B2BC-A077A949ED97}" destId="{8E0D498C-15F4-463E-935E-D7AE9E25CBC5}" srcOrd="1" destOrd="0" presId="urn:microsoft.com/office/officeart/2018/2/layout/IconVerticalSolidList"/>
    <dgm:cxn modelId="{823EF5AA-737C-428F-8E18-D5FA765C31C7}" type="presParOf" srcId="{78B5D590-FF12-4D31-B2BC-A077A949ED97}" destId="{D3C0993A-B2A9-4408-8E8C-1D3D97ED1417}" srcOrd="2" destOrd="0" presId="urn:microsoft.com/office/officeart/2018/2/layout/IconVerticalSolidList"/>
    <dgm:cxn modelId="{855325DC-AB99-4482-A6B5-12A3830773AC}" type="presParOf" srcId="{78B5D590-FF12-4D31-B2BC-A077A949ED97}" destId="{DAE56375-6B2F-4068-8AB5-F7B319EE73E6}" srcOrd="3" destOrd="0" presId="urn:microsoft.com/office/officeart/2018/2/layout/IconVerticalSolidList"/>
    <dgm:cxn modelId="{96DACAC7-F4D0-482F-9868-69D7B0AC1A9B}" type="presParOf" srcId="{F924DD58-3AC6-4183-A28B-DE79FD8ABD73}" destId="{6F0EB196-A157-49F3-ABF3-D434660A2B9C}" srcOrd="1" destOrd="0" presId="urn:microsoft.com/office/officeart/2018/2/layout/IconVerticalSolidList"/>
    <dgm:cxn modelId="{6563E2F8-DFA8-4325-BF05-329CED56620A}" type="presParOf" srcId="{F924DD58-3AC6-4183-A28B-DE79FD8ABD73}" destId="{ACCCC9E1-287B-4A96-872C-DAE885333C8D}" srcOrd="2" destOrd="0" presId="urn:microsoft.com/office/officeart/2018/2/layout/IconVerticalSolidList"/>
    <dgm:cxn modelId="{D40B0C53-8269-41E2-8964-7B270AA49F71}" type="presParOf" srcId="{ACCCC9E1-287B-4A96-872C-DAE885333C8D}" destId="{EA301D52-2A60-4A6A-9D59-D1B2654E89D2}" srcOrd="0" destOrd="0" presId="urn:microsoft.com/office/officeart/2018/2/layout/IconVerticalSolidList"/>
    <dgm:cxn modelId="{A96B60D5-47B3-4126-808A-9D30363B1383}" type="presParOf" srcId="{ACCCC9E1-287B-4A96-872C-DAE885333C8D}" destId="{1CBAA1EE-0A8E-445C-BFD5-863090746EF1}" srcOrd="1" destOrd="0" presId="urn:microsoft.com/office/officeart/2018/2/layout/IconVerticalSolidList"/>
    <dgm:cxn modelId="{B45AFABC-E375-4598-B58E-C1C4AB838637}" type="presParOf" srcId="{ACCCC9E1-287B-4A96-872C-DAE885333C8D}" destId="{C8F7161B-6DB2-4B25-97E8-75C181898A71}" srcOrd="2" destOrd="0" presId="urn:microsoft.com/office/officeart/2018/2/layout/IconVerticalSolidList"/>
    <dgm:cxn modelId="{FE2AFAB8-AD23-40E4-B2DE-3465ABBD947B}" type="presParOf" srcId="{ACCCC9E1-287B-4A96-872C-DAE885333C8D}" destId="{FDCCC888-3A95-417F-8266-C9D0D7F9DB7B}" srcOrd="3" destOrd="0" presId="urn:microsoft.com/office/officeart/2018/2/layout/IconVerticalSolidList"/>
    <dgm:cxn modelId="{04A346F5-0A38-41D4-ACF4-E2AE379F0891}" type="presParOf" srcId="{F924DD58-3AC6-4183-A28B-DE79FD8ABD73}" destId="{D393732D-B3F9-4BDF-BFDF-435328A89AF3}" srcOrd="3" destOrd="0" presId="urn:microsoft.com/office/officeart/2018/2/layout/IconVerticalSolidList"/>
    <dgm:cxn modelId="{2BD8C7C0-3266-4319-A2C3-247D56A4278D}" type="presParOf" srcId="{F924DD58-3AC6-4183-A28B-DE79FD8ABD73}" destId="{11CB69D0-2B2B-4429-A5B7-CDD760A2C901}" srcOrd="4" destOrd="0" presId="urn:microsoft.com/office/officeart/2018/2/layout/IconVerticalSolidList"/>
    <dgm:cxn modelId="{418C91D6-C01D-4ED1-9CAF-B560465C7A37}" type="presParOf" srcId="{11CB69D0-2B2B-4429-A5B7-CDD760A2C901}" destId="{22ED028B-EB94-4A1A-88A1-B25C9027FE8C}" srcOrd="0" destOrd="0" presId="urn:microsoft.com/office/officeart/2018/2/layout/IconVerticalSolidList"/>
    <dgm:cxn modelId="{F485D916-DF55-4D3A-804F-8AEDD5D204FE}" type="presParOf" srcId="{11CB69D0-2B2B-4429-A5B7-CDD760A2C901}" destId="{3CDA7413-E7ED-4F7C-918A-ECF805DCB73B}" srcOrd="1" destOrd="0" presId="urn:microsoft.com/office/officeart/2018/2/layout/IconVerticalSolidList"/>
    <dgm:cxn modelId="{4288ABF3-C9C6-417F-AEBE-E2C06DA1A908}" type="presParOf" srcId="{11CB69D0-2B2B-4429-A5B7-CDD760A2C901}" destId="{1E1F8B0D-10BD-44BE-9FA2-95B17BED389F}" srcOrd="2" destOrd="0" presId="urn:microsoft.com/office/officeart/2018/2/layout/IconVerticalSolidList"/>
    <dgm:cxn modelId="{E118E789-9554-4BD7-A88D-925388C2D05E}" type="presParOf" srcId="{11CB69D0-2B2B-4429-A5B7-CDD760A2C901}" destId="{8F987C9A-3964-4912-8E7F-F25F65F67C5E}" srcOrd="3" destOrd="0" presId="urn:microsoft.com/office/officeart/2018/2/layout/IconVerticalSolidList"/>
    <dgm:cxn modelId="{61661DC8-96EA-4CC6-87CE-3091B59D0952}" type="presParOf" srcId="{F924DD58-3AC6-4183-A28B-DE79FD8ABD73}" destId="{B528332F-A624-42C7-91DB-DA6BB13D722E}" srcOrd="5" destOrd="0" presId="urn:microsoft.com/office/officeart/2018/2/layout/IconVerticalSolidList"/>
    <dgm:cxn modelId="{40626F5C-2A85-4A7E-842E-2A62E80B6F01}" type="presParOf" srcId="{F924DD58-3AC6-4183-A28B-DE79FD8ABD73}" destId="{C758F6DA-96D8-4A8B-AF72-3957CFBC4274}" srcOrd="6" destOrd="0" presId="urn:microsoft.com/office/officeart/2018/2/layout/IconVerticalSolidList"/>
    <dgm:cxn modelId="{EDF091EA-93CE-43EC-A7DA-384EFB670EE4}" type="presParOf" srcId="{C758F6DA-96D8-4A8B-AF72-3957CFBC4274}" destId="{E141BB70-74C2-4D3A-AEFF-842CDCD36A5F}" srcOrd="0" destOrd="0" presId="urn:microsoft.com/office/officeart/2018/2/layout/IconVerticalSolidList"/>
    <dgm:cxn modelId="{78677CB0-4ABC-4293-8EB1-BA89290053E4}" type="presParOf" srcId="{C758F6DA-96D8-4A8B-AF72-3957CFBC4274}" destId="{7DAA2D5F-54B1-4C3B-9F7A-A015BC8283DD}" srcOrd="1" destOrd="0" presId="urn:microsoft.com/office/officeart/2018/2/layout/IconVerticalSolidList"/>
    <dgm:cxn modelId="{B3397D09-CD63-4A81-8B41-6081F369995B}" type="presParOf" srcId="{C758F6DA-96D8-4A8B-AF72-3957CFBC4274}" destId="{A33C6FAA-0EE7-4E34-A8D0-ECE112E207EA}" srcOrd="2" destOrd="0" presId="urn:microsoft.com/office/officeart/2018/2/layout/IconVerticalSolidList"/>
    <dgm:cxn modelId="{A9CFE0C5-982C-483B-82B3-A3607A1E7BB2}" type="presParOf" srcId="{C758F6DA-96D8-4A8B-AF72-3957CFBC4274}" destId="{9D297C5F-A7F9-4937-B7E1-98229D152F45}" srcOrd="3" destOrd="0" presId="urn:microsoft.com/office/officeart/2018/2/layout/IconVerticalSolidList"/>
    <dgm:cxn modelId="{65B905DC-C4FE-43B8-AABA-2F58660F5EEB}" type="presParOf" srcId="{F924DD58-3AC6-4183-A28B-DE79FD8ABD73}" destId="{EB5B1E26-8A23-4479-B481-906F15351413}" srcOrd="7" destOrd="0" presId="urn:microsoft.com/office/officeart/2018/2/layout/IconVerticalSolidList"/>
    <dgm:cxn modelId="{147C9131-922A-4EF3-AB87-838037542017}" type="presParOf" srcId="{F924DD58-3AC6-4183-A28B-DE79FD8ABD73}" destId="{9F97BE15-E510-447A-850E-38B57A7CEC04}" srcOrd="8" destOrd="0" presId="urn:microsoft.com/office/officeart/2018/2/layout/IconVerticalSolidList"/>
    <dgm:cxn modelId="{2BF4E128-2FD1-46EA-B01B-CF743FAF3C61}" type="presParOf" srcId="{9F97BE15-E510-447A-850E-38B57A7CEC04}" destId="{87780373-FD3A-45CB-90B0-51213D893C75}" srcOrd="0" destOrd="0" presId="urn:microsoft.com/office/officeart/2018/2/layout/IconVerticalSolidList"/>
    <dgm:cxn modelId="{B2142292-0647-4B35-9F4D-E1F64DECB039}" type="presParOf" srcId="{9F97BE15-E510-447A-850E-38B57A7CEC04}" destId="{8ECBCAE2-5881-442E-A48B-916751563FAF}" srcOrd="1" destOrd="0" presId="urn:microsoft.com/office/officeart/2018/2/layout/IconVerticalSolidList"/>
    <dgm:cxn modelId="{51FC59E9-36CC-457F-872F-C824AF2FA0AA}" type="presParOf" srcId="{9F97BE15-E510-447A-850E-38B57A7CEC04}" destId="{CE260853-3660-4E1C-91EE-BEF53DD9C64E}" srcOrd="2" destOrd="0" presId="urn:microsoft.com/office/officeart/2018/2/layout/IconVerticalSolidList"/>
    <dgm:cxn modelId="{0454B19D-EB37-4245-8FDF-91ABD3693F65}" type="presParOf" srcId="{9F97BE15-E510-447A-850E-38B57A7CEC04}" destId="{2226C717-92F8-4D29-ACD8-2E7DEE4AEE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EF985-AD74-4696-8CCA-17E51F6067A6}">
      <dsp:nvSpPr>
        <dsp:cNvPr id="0" name=""/>
        <dsp:cNvSpPr/>
      </dsp:nvSpPr>
      <dsp:spPr>
        <a:xfrm>
          <a:off x="0" y="3308"/>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0D498C-15F4-463E-935E-D7AE9E25CBC5}">
      <dsp:nvSpPr>
        <dsp:cNvPr id="0" name=""/>
        <dsp:cNvSpPr/>
      </dsp:nvSpPr>
      <dsp:spPr>
        <a:xfrm>
          <a:off x="213203" y="161890"/>
          <a:ext cx="387642" cy="387642"/>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E56375-6B2F-4068-8AB5-F7B319EE73E6}">
      <dsp:nvSpPr>
        <dsp:cNvPr id="0" name=""/>
        <dsp:cNvSpPr/>
      </dsp:nvSpPr>
      <dsp:spPr>
        <a:xfrm>
          <a:off x="814050" y="3308"/>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622300">
            <a:lnSpc>
              <a:spcPct val="90000"/>
            </a:lnSpc>
            <a:spcBef>
              <a:spcPct val="0"/>
            </a:spcBef>
            <a:spcAft>
              <a:spcPct val="35000"/>
            </a:spcAft>
            <a:buNone/>
          </a:pPr>
          <a:r>
            <a:rPr lang="en-GB" sz="1400" kern="1200" dirty="0"/>
            <a:t>In this project, we aimed to predict the likelihood of death of a person in the next 5 years based on various medical parameters. To achieve this goal, I have divided the project into three stages.</a:t>
          </a:r>
          <a:endParaRPr lang="en-US" sz="1400" kern="1200" dirty="0"/>
        </a:p>
      </dsp:txBody>
      <dsp:txXfrm>
        <a:off x="814050" y="3308"/>
        <a:ext cx="9701549" cy="704805"/>
      </dsp:txXfrm>
    </dsp:sp>
    <dsp:sp modelId="{EA301D52-2A60-4A6A-9D59-D1B2654E89D2}">
      <dsp:nvSpPr>
        <dsp:cNvPr id="0" name=""/>
        <dsp:cNvSpPr/>
      </dsp:nvSpPr>
      <dsp:spPr>
        <a:xfrm>
          <a:off x="0" y="884315"/>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BAA1EE-0A8E-445C-BFD5-863090746EF1}">
      <dsp:nvSpPr>
        <dsp:cNvPr id="0" name=""/>
        <dsp:cNvSpPr/>
      </dsp:nvSpPr>
      <dsp:spPr>
        <a:xfrm>
          <a:off x="213203" y="1042896"/>
          <a:ext cx="387642" cy="38764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CCC888-3A95-417F-8266-C9D0D7F9DB7B}">
      <dsp:nvSpPr>
        <dsp:cNvPr id="0" name=""/>
        <dsp:cNvSpPr/>
      </dsp:nvSpPr>
      <dsp:spPr>
        <a:xfrm>
          <a:off x="814050" y="884315"/>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622300">
            <a:lnSpc>
              <a:spcPct val="90000"/>
            </a:lnSpc>
            <a:spcBef>
              <a:spcPct val="0"/>
            </a:spcBef>
            <a:spcAft>
              <a:spcPct val="35000"/>
            </a:spcAft>
            <a:buNone/>
          </a:pPr>
          <a:r>
            <a:rPr lang="en-GB" sz="1400" b="1" kern="1200" dirty="0"/>
            <a:t>The first stage </a:t>
          </a:r>
          <a:r>
            <a:rPr lang="en-GB" sz="1400" kern="1200" dirty="0"/>
            <a:t>focused on </a:t>
          </a:r>
          <a:r>
            <a:rPr lang="en-GB" sz="1400" b="1" kern="1200" dirty="0"/>
            <a:t>data preparation and analysis</a:t>
          </a:r>
          <a:r>
            <a:rPr lang="en-GB" sz="1400" kern="1200" dirty="0"/>
            <a:t>. </a:t>
          </a:r>
          <a:endParaRPr lang="en-US" sz="1400" kern="1200" dirty="0"/>
        </a:p>
      </dsp:txBody>
      <dsp:txXfrm>
        <a:off x="814050" y="884315"/>
        <a:ext cx="9701549" cy="704805"/>
      </dsp:txXfrm>
    </dsp:sp>
    <dsp:sp modelId="{22ED028B-EB94-4A1A-88A1-B25C9027FE8C}">
      <dsp:nvSpPr>
        <dsp:cNvPr id="0" name=""/>
        <dsp:cNvSpPr/>
      </dsp:nvSpPr>
      <dsp:spPr>
        <a:xfrm>
          <a:off x="0" y="1765322"/>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A7413-E7ED-4F7C-918A-ECF805DCB73B}">
      <dsp:nvSpPr>
        <dsp:cNvPr id="0" name=""/>
        <dsp:cNvSpPr/>
      </dsp:nvSpPr>
      <dsp:spPr>
        <a:xfrm>
          <a:off x="213203" y="1923903"/>
          <a:ext cx="387642" cy="38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987C9A-3964-4912-8E7F-F25F65F67C5E}">
      <dsp:nvSpPr>
        <dsp:cNvPr id="0" name=""/>
        <dsp:cNvSpPr/>
      </dsp:nvSpPr>
      <dsp:spPr>
        <a:xfrm>
          <a:off x="814050" y="1765322"/>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622300">
            <a:lnSpc>
              <a:spcPct val="90000"/>
            </a:lnSpc>
            <a:spcBef>
              <a:spcPct val="0"/>
            </a:spcBef>
            <a:spcAft>
              <a:spcPct val="35000"/>
            </a:spcAft>
            <a:buNone/>
          </a:pPr>
          <a:r>
            <a:rPr lang="en-GB" sz="1400" b="1" kern="1200" dirty="0"/>
            <a:t>The second stage </a:t>
          </a:r>
          <a:r>
            <a:rPr lang="en-GB" sz="1400" kern="1200" dirty="0"/>
            <a:t>focused on </a:t>
          </a:r>
          <a:r>
            <a:rPr lang="en-GB" sz="1400" b="1" kern="1200" dirty="0" err="1"/>
            <a:t>modeling</a:t>
          </a:r>
          <a:r>
            <a:rPr lang="en-GB" sz="1400" b="1" kern="1200" dirty="0"/>
            <a:t> the data</a:t>
          </a:r>
          <a:r>
            <a:rPr lang="en-GB" sz="1400" kern="1200" dirty="0"/>
            <a:t>, balance the data </a:t>
          </a:r>
          <a:r>
            <a:rPr lang="en-GB" sz="1400" b="1" kern="1200" dirty="0"/>
            <a:t>using oversample methods</a:t>
          </a:r>
          <a:r>
            <a:rPr lang="en-GB" sz="1400" kern="1200" dirty="0"/>
            <a:t> and try various machine learning models to evaluate their performance using metrics such as accuracy and confusion matrix.</a:t>
          </a:r>
          <a:endParaRPr lang="en-US" sz="1400" kern="1200" dirty="0"/>
        </a:p>
      </dsp:txBody>
      <dsp:txXfrm>
        <a:off x="814050" y="1765322"/>
        <a:ext cx="9701549" cy="704805"/>
      </dsp:txXfrm>
    </dsp:sp>
    <dsp:sp modelId="{E141BB70-74C2-4D3A-AEFF-842CDCD36A5F}">
      <dsp:nvSpPr>
        <dsp:cNvPr id="0" name=""/>
        <dsp:cNvSpPr/>
      </dsp:nvSpPr>
      <dsp:spPr>
        <a:xfrm>
          <a:off x="0" y="2646329"/>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AA2D5F-54B1-4C3B-9F7A-A015BC8283DD}">
      <dsp:nvSpPr>
        <dsp:cNvPr id="0" name=""/>
        <dsp:cNvSpPr/>
      </dsp:nvSpPr>
      <dsp:spPr>
        <a:xfrm>
          <a:off x="213203" y="2804910"/>
          <a:ext cx="387642" cy="38764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297C5F-A7F9-4937-B7E1-98229D152F45}">
      <dsp:nvSpPr>
        <dsp:cNvPr id="0" name=""/>
        <dsp:cNvSpPr/>
      </dsp:nvSpPr>
      <dsp:spPr>
        <a:xfrm>
          <a:off x="814050" y="2646329"/>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622300">
            <a:lnSpc>
              <a:spcPct val="90000"/>
            </a:lnSpc>
            <a:spcBef>
              <a:spcPct val="0"/>
            </a:spcBef>
            <a:spcAft>
              <a:spcPct val="35000"/>
            </a:spcAft>
            <a:buNone/>
          </a:pPr>
          <a:r>
            <a:rPr lang="en-GB" sz="1400" b="1" kern="1200" dirty="0"/>
            <a:t>The third stage </a:t>
          </a:r>
          <a:r>
            <a:rPr lang="en-GB" sz="1400" kern="1200" dirty="0"/>
            <a:t>focused on </a:t>
          </a:r>
          <a:r>
            <a:rPr lang="en-GB" sz="1400" b="1" kern="1200" dirty="0" err="1"/>
            <a:t>modeling</a:t>
          </a:r>
          <a:r>
            <a:rPr lang="en-GB" sz="1400" b="1" kern="1200" dirty="0"/>
            <a:t> the </a:t>
          </a:r>
          <a:r>
            <a:rPr lang="en-GB" sz="1400" b="0" kern="1200" dirty="0"/>
            <a:t>data on algorithms that handle imbalance data.</a:t>
          </a:r>
          <a:endParaRPr lang="en-US" sz="1400" b="0" kern="1200" dirty="0"/>
        </a:p>
      </dsp:txBody>
      <dsp:txXfrm>
        <a:off x="814050" y="2646329"/>
        <a:ext cx="9701549" cy="704805"/>
      </dsp:txXfrm>
    </dsp:sp>
    <dsp:sp modelId="{87780373-FD3A-45CB-90B0-51213D893C75}">
      <dsp:nvSpPr>
        <dsp:cNvPr id="0" name=""/>
        <dsp:cNvSpPr/>
      </dsp:nvSpPr>
      <dsp:spPr>
        <a:xfrm>
          <a:off x="0" y="3527335"/>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CAE2-5881-442E-A48B-916751563FAF}">
      <dsp:nvSpPr>
        <dsp:cNvPr id="0" name=""/>
        <dsp:cNvSpPr/>
      </dsp:nvSpPr>
      <dsp:spPr>
        <a:xfrm>
          <a:off x="213203" y="3685916"/>
          <a:ext cx="387642" cy="387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26C717-92F8-4D29-ACD8-2E7DEE4AEE07}">
      <dsp:nvSpPr>
        <dsp:cNvPr id="0" name=""/>
        <dsp:cNvSpPr/>
      </dsp:nvSpPr>
      <dsp:spPr>
        <a:xfrm>
          <a:off x="814050" y="3527335"/>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622300">
            <a:lnSpc>
              <a:spcPct val="90000"/>
            </a:lnSpc>
            <a:spcBef>
              <a:spcPct val="0"/>
            </a:spcBef>
            <a:spcAft>
              <a:spcPct val="35000"/>
            </a:spcAft>
            <a:buNone/>
          </a:pPr>
          <a:r>
            <a:rPr lang="en-GB" sz="1400" kern="1200"/>
            <a:t>By following this structured approach, we were able to effectively analyse the medical parameters data, train and evaluate the models, and draw insights about the predictors of death in the next 5 years.</a:t>
          </a:r>
          <a:endParaRPr lang="en-US" sz="1400" kern="1200"/>
        </a:p>
      </dsp:txBody>
      <dsp:txXfrm>
        <a:off x="814050" y="3527335"/>
        <a:ext cx="9701549" cy="7048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49890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403472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01226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60384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480993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24158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01745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071386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61230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83250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2/3/2023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91105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2/3/2023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9628550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3" descr="Abstract background of mesh">
            <a:extLst>
              <a:ext uri="{FF2B5EF4-FFF2-40B4-BE49-F238E27FC236}">
                <a16:creationId xmlns:a16="http://schemas.microsoft.com/office/drawing/2014/main" id="{2CE9CF81-652D-C341-2A20-8491BC5A3ECB}"/>
              </a:ext>
            </a:extLst>
          </p:cNvPr>
          <p:cNvPicPr>
            <a:picLocks noChangeAspect="1"/>
          </p:cNvPicPr>
          <p:nvPr/>
        </p:nvPicPr>
        <p:blipFill rotWithShape="1">
          <a:blip r:embed="rId2">
            <a:duotone>
              <a:prstClr val="black"/>
              <a:prstClr val="white"/>
            </a:duotone>
            <a:alphaModFix amt="30000"/>
          </a:blip>
          <a:srcRect l="43238" r="435" b="-1"/>
          <a:stretch/>
        </p:blipFill>
        <p:spPr>
          <a:xfrm>
            <a:off x="6804333" y="596644"/>
            <a:ext cx="4780081" cy="5664712"/>
          </a:xfrm>
          <a:prstGeom prst="rect">
            <a:avLst/>
          </a:prstGeom>
        </p:spPr>
      </p:pic>
      <p:sp>
        <p:nvSpPr>
          <p:cNvPr id="2" name="Title 1">
            <a:extLst>
              <a:ext uri="{FF2B5EF4-FFF2-40B4-BE49-F238E27FC236}">
                <a16:creationId xmlns:a16="http://schemas.microsoft.com/office/drawing/2014/main" id="{69EF0632-9450-9152-7194-A2AC3F535393}"/>
              </a:ext>
            </a:extLst>
          </p:cNvPr>
          <p:cNvSpPr>
            <a:spLocks noGrp="1"/>
          </p:cNvSpPr>
          <p:nvPr>
            <p:ph type="ctrTitle"/>
          </p:nvPr>
        </p:nvSpPr>
        <p:spPr>
          <a:xfrm>
            <a:off x="838200" y="365760"/>
            <a:ext cx="8620307" cy="3665700"/>
          </a:xfrm>
        </p:spPr>
        <p:txBody>
          <a:bodyPr>
            <a:normAutofit/>
          </a:bodyPr>
          <a:lstStyle/>
          <a:p>
            <a:r>
              <a:rPr lang="en-US" dirty="0"/>
              <a:t>Machine Learning Final Project</a:t>
            </a:r>
            <a:endParaRPr lang="en-IL" dirty="0"/>
          </a:p>
        </p:txBody>
      </p:sp>
      <p:sp>
        <p:nvSpPr>
          <p:cNvPr id="3" name="Subtitle 2">
            <a:extLst>
              <a:ext uri="{FF2B5EF4-FFF2-40B4-BE49-F238E27FC236}">
                <a16:creationId xmlns:a16="http://schemas.microsoft.com/office/drawing/2014/main" id="{EE2F3FB9-7133-D750-A082-F88E9C3BE3FB}"/>
              </a:ext>
            </a:extLst>
          </p:cNvPr>
          <p:cNvSpPr>
            <a:spLocks noGrp="1"/>
          </p:cNvSpPr>
          <p:nvPr>
            <p:ph type="subTitle" idx="1"/>
          </p:nvPr>
        </p:nvSpPr>
        <p:spPr>
          <a:xfrm>
            <a:off x="838200" y="4299384"/>
            <a:ext cx="8620307" cy="1789042"/>
          </a:xfrm>
        </p:spPr>
        <p:txBody>
          <a:bodyPr>
            <a:normAutofit/>
          </a:bodyPr>
          <a:lstStyle/>
          <a:p>
            <a:r>
              <a:rPr lang="en-US" b="1"/>
              <a:t>Submitted by</a:t>
            </a:r>
            <a:r>
              <a:rPr lang="en-US"/>
              <a:t>: Tamar Entin</a:t>
            </a:r>
          </a:p>
          <a:p>
            <a:r>
              <a:rPr lang="en-US" b="1"/>
              <a:t>Supervised by</a:t>
            </a:r>
            <a:r>
              <a:rPr lang="en-US"/>
              <a:t>: Dr. Shai Gul</a:t>
            </a:r>
            <a:endParaRPr lang="en-IL" dirty="0"/>
          </a:p>
        </p:txBody>
      </p:sp>
    </p:spTree>
    <p:extLst>
      <p:ext uri="{BB962C8B-B14F-4D97-AF65-F5344CB8AC3E}">
        <p14:creationId xmlns:p14="http://schemas.microsoft.com/office/powerpoint/2010/main" val="2559514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9139F-87F4-F826-5A4A-14981C62EE25}"/>
              </a:ext>
            </a:extLst>
          </p:cNvPr>
          <p:cNvSpPr>
            <a:spLocks noGrp="1"/>
          </p:cNvSpPr>
          <p:nvPr>
            <p:ph type="title"/>
          </p:nvPr>
        </p:nvSpPr>
        <p:spPr>
          <a:xfrm>
            <a:off x="705196" y="683977"/>
            <a:ext cx="11680767" cy="1325563"/>
          </a:xfrm>
        </p:spPr>
        <p:txBody>
          <a:bodyPr>
            <a:noAutofit/>
          </a:bodyPr>
          <a:lstStyle/>
          <a:p>
            <a:r>
              <a:rPr lang="en-GB" sz="4400" dirty="0"/>
              <a:t>Converting Object Types to Numerical</a:t>
            </a:r>
            <a:br>
              <a:rPr lang="en-GB" sz="4400" dirty="0"/>
            </a:br>
            <a:endParaRPr lang="en-IL" sz="4400" dirty="0"/>
          </a:p>
        </p:txBody>
      </p:sp>
      <p:sp>
        <p:nvSpPr>
          <p:cNvPr id="3" name="Content Placeholder 2">
            <a:extLst>
              <a:ext uri="{FF2B5EF4-FFF2-40B4-BE49-F238E27FC236}">
                <a16:creationId xmlns:a16="http://schemas.microsoft.com/office/drawing/2014/main" id="{B20645D6-AE08-72AD-3F3C-C763B4D26AC0}"/>
              </a:ext>
            </a:extLst>
          </p:cNvPr>
          <p:cNvSpPr>
            <a:spLocks noGrp="1"/>
          </p:cNvSpPr>
          <p:nvPr>
            <p:ph idx="1"/>
          </p:nvPr>
        </p:nvSpPr>
        <p:spPr>
          <a:xfrm>
            <a:off x="705196" y="1733057"/>
            <a:ext cx="10515600" cy="4236087"/>
          </a:xfrm>
        </p:spPr>
        <p:txBody>
          <a:bodyPr/>
          <a:lstStyle/>
          <a:p>
            <a:pPr marL="0" indent="0">
              <a:buNone/>
            </a:pPr>
            <a:r>
              <a:rPr lang="en-US" dirty="0"/>
              <a:t>Object type data in a dataset is typically categorical in nature and most machine learning algorithms expect input features to be numerical. Converting object type data to numerical values allows these algorithms to effectively process and analyze the data, therefore it is an important step.</a:t>
            </a:r>
          </a:p>
          <a:p>
            <a:endParaRPr lang="en-IL" dirty="0"/>
          </a:p>
        </p:txBody>
      </p:sp>
      <p:pic>
        <p:nvPicPr>
          <p:cNvPr id="7" name="Picture 6">
            <a:extLst>
              <a:ext uri="{FF2B5EF4-FFF2-40B4-BE49-F238E27FC236}">
                <a16:creationId xmlns:a16="http://schemas.microsoft.com/office/drawing/2014/main" id="{2C5916E4-FB03-683D-2F56-03750DCEB0B3}"/>
              </a:ext>
            </a:extLst>
          </p:cNvPr>
          <p:cNvPicPr>
            <a:picLocks noChangeAspect="1"/>
          </p:cNvPicPr>
          <p:nvPr/>
        </p:nvPicPr>
        <p:blipFill>
          <a:blip r:embed="rId2"/>
          <a:stretch>
            <a:fillRect/>
          </a:stretch>
        </p:blipFill>
        <p:spPr>
          <a:xfrm>
            <a:off x="1930504" y="3429000"/>
            <a:ext cx="8330992" cy="2998976"/>
          </a:xfrm>
          <a:prstGeom prst="rect">
            <a:avLst/>
          </a:prstGeom>
        </p:spPr>
      </p:pic>
    </p:spTree>
    <p:extLst>
      <p:ext uri="{BB962C8B-B14F-4D97-AF65-F5344CB8AC3E}">
        <p14:creationId xmlns:p14="http://schemas.microsoft.com/office/powerpoint/2010/main" val="2682879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8">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E83A3-1537-DE13-40A6-71B07D5610C1}"/>
              </a:ext>
            </a:extLst>
          </p:cNvPr>
          <p:cNvSpPr>
            <a:spLocks noGrp="1"/>
          </p:cNvSpPr>
          <p:nvPr>
            <p:ph type="title"/>
          </p:nvPr>
        </p:nvSpPr>
        <p:spPr>
          <a:xfrm>
            <a:off x="6517284" y="506705"/>
            <a:ext cx="4988916" cy="2888685"/>
          </a:xfrm>
        </p:spPr>
        <p:txBody>
          <a:bodyPr anchor="b">
            <a:normAutofit/>
          </a:bodyPr>
          <a:lstStyle/>
          <a:p>
            <a:r>
              <a:rPr lang="en-US" dirty="0"/>
              <a:t>Histograms</a:t>
            </a:r>
            <a:endParaRPr lang="en-IL" dirty="0"/>
          </a:p>
        </p:txBody>
      </p:sp>
      <p:sp>
        <p:nvSpPr>
          <p:cNvPr id="3" name="Content Placeholder 2">
            <a:extLst>
              <a:ext uri="{FF2B5EF4-FFF2-40B4-BE49-F238E27FC236}">
                <a16:creationId xmlns:a16="http://schemas.microsoft.com/office/drawing/2014/main" id="{36FF8F1D-24E8-5E36-E40A-7C335D11C6D5}"/>
              </a:ext>
            </a:extLst>
          </p:cNvPr>
          <p:cNvSpPr>
            <a:spLocks noGrp="1"/>
          </p:cNvSpPr>
          <p:nvPr>
            <p:ph idx="1"/>
          </p:nvPr>
        </p:nvSpPr>
        <p:spPr>
          <a:xfrm>
            <a:off x="6744717" y="3495679"/>
            <a:ext cx="4156055" cy="2696944"/>
          </a:xfrm>
        </p:spPr>
        <p:txBody>
          <a:bodyPr>
            <a:normAutofit/>
          </a:bodyPr>
          <a:lstStyle/>
          <a:p>
            <a:pPr marL="0" indent="0">
              <a:buNone/>
            </a:pPr>
            <a:r>
              <a:rPr lang="en-IL" dirty="0">
                <a:effectLst/>
                <a:latin typeface="Calibri" panose="020F0502020204030204" pitchFamily="34" charset="0"/>
                <a:ea typeface="Calibri" panose="020F0502020204030204" pitchFamily="34" charset="0"/>
                <a:cs typeface="Arial" panose="020B0604020202020204" pitchFamily="34" charset="0"/>
              </a:rPr>
              <a:t>This step involves plotting histograms for each column to visualize the distribution of values in the data. This helps to identify the spread of data, outliers, and other patterns in the data.</a:t>
            </a:r>
          </a:p>
          <a:p>
            <a:endParaRPr lang="en-IL" dirty="0"/>
          </a:p>
        </p:txBody>
      </p:sp>
      <p:pic>
        <p:nvPicPr>
          <p:cNvPr id="9" name="Picture 8">
            <a:extLst>
              <a:ext uri="{FF2B5EF4-FFF2-40B4-BE49-F238E27FC236}">
                <a16:creationId xmlns:a16="http://schemas.microsoft.com/office/drawing/2014/main" id="{F59D4FE2-3434-9779-684A-BBB9CFE49F2A}"/>
              </a:ext>
            </a:extLst>
          </p:cNvPr>
          <p:cNvPicPr>
            <a:picLocks noChangeAspect="1"/>
          </p:cNvPicPr>
          <p:nvPr/>
        </p:nvPicPr>
        <p:blipFill rotWithShape="1">
          <a:blip r:embed="rId2"/>
          <a:srcRect l="1923" r="2900" b="1"/>
          <a:stretch/>
        </p:blipFill>
        <p:spPr>
          <a:xfrm>
            <a:off x="624391" y="596643"/>
            <a:ext cx="5495935" cy="5658889"/>
          </a:xfrm>
          <a:prstGeom prst="rect">
            <a:avLst/>
          </a:prstGeom>
        </p:spPr>
      </p:pic>
    </p:spTree>
    <p:extLst>
      <p:ext uri="{BB962C8B-B14F-4D97-AF65-F5344CB8AC3E}">
        <p14:creationId xmlns:p14="http://schemas.microsoft.com/office/powerpoint/2010/main" val="372090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C1EE5-7D71-2FDC-C4A3-5DDA948D1EEB}"/>
              </a:ext>
            </a:extLst>
          </p:cNvPr>
          <p:cNvSpPr>
            <a:spLocks noGrp="1"/>
          </p:cNvSpPr>
          <p:nvPr>
            <p:ph type="title"/>
          </p:nvPr>
        </p:nvSpPr>
        <p:spPr>
          <a:xfrm>
            <a:off x="401320" y="320469"/>
            <a:ext cx="10515600" cy="1325563"/>
          </a:xfrm>
        </p:spPr>
        <p:txBody>
          <a:bodyPr/>
          <a:lstStyle/>
          <a:p>
            <a:r>
              <a:rPr lang="en-US" dirty="0"/>
              <a:t>Correlations</a:t>
            </a:r>
            <a:endParaRPr lang="en-IL" dirty="0"/>
          </a:p>
        </p:txBody>
      </p:sp>
      <p:sp>
        <p:nvSpPr>
          <p:cNvPr id="3" name="Content Placeholder 2">
            <a:extLst>
              <a:ext uri="{FF2B5EF4-FFF2-40B4-BE49-F238E27FC236}">
                <a16:creationId xmlns:a16="http://schemas.microsoft.com/office/drawing/2014/main" id="{4AE23B4B-E772-768E-4433-6F6DAF12237E}"/>
              </a:ext>
            </a:extLst>
          </p:cNvPr>
          <p:cNvSpPr>
            <a:spLocks noGrp="1"/>
          </p:cNvSpPr>
          <p:nvPr>
            <p:ph idx="1"/>
          </p:nvPr>
        </p:nvSpPr>
        <p:spPr>
          <a:xfrm>
            <a:off x="329590" y="1779267"/>
            <a:ext cx="11008970" cy="4236087"/>
          </a:xfrm>
        </p:spPr>
        <p:txBody>
          <a:bodyPr/>
          <a:lstStyle/>
          <a:p>
            <a:pPr marL="0" indent="0">
              <a:buNone/>
            </a:pPr>
            <a:r>
              <a:rPr lang="en-IL" sz="1800" dirty="0">
                <a:effectLst/>
                <a:latin typeface="Calibri" panose="020F0502020204030204" pitchFamily="34" charset="0"/>
                <a:ea typeface="Calibri" panose="020F0502020204030204" pitchFamily="34" charset="0"/>
                <a:cs typeface="Arial" panose="020B0604020202020204" pitchFamily="34" charset="0"/>
              </a:rPr>
              <a:t>This step is used to identify the relationship between different columns of the data. Correlation can help in identifying features that are highly correlated and help in removing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IL" sz="1800" dirty="0">
                <a:effectLst/>
                <a:latin typeface="Calibri" panose="020F0502020204030204" pitchFamily="34" charset="0"/>
                <a:ea typeface="Calibri" panose="020F0502020204030204" pitchFamily="34" charset="0"/>
                <a:cs typeface="Arial" panose="020B0604020202020204" pitchFamily="34" charset="0"/>
              </a:rPr>
              <a:t>features that provide redundant information.</a:t>
            </a:r>
            <a:endParaRPr lang="en-IL" dirty="0"/>
          </a:p>
        </p:txBody>
      </p:sp>
      <p:pic>
        <p:nvPicPr>
          <p:cNvPr id="5" name="Picture 4">
            <a:extLst>
              <a:ext uri="{FF2B5EF4-FFF2-40B4-BE49-F238E27FC236}">
                <a16:creationId xmlns:a16="http://schemas.microsoft.com/office/drawing/2014/main" id="{DB530F9A-C1F9-E0C3-2E95-6593D1DE887A}"/>
              </a:ext>
            </a:extLst>
          </p:cNvPr>
          <p:cNvPicPr>
            <a:picLocks noChangeAspect="1"/>
          </p:cNvPicPr>
          <p:nvPr/>
        </p:nvPicPr>
        <p:blipFill rotWithShape="1">
          <a:blip r:embed="rId2"/>
          <a:srcRect r="54045" b="27040"/>
          <a:stretch/>
        </p:blipFill>
        <p:spPr>
          <a:xfrm>
            <a:off x="3370275" y="2685959"/>
            <a:ext cx="5451450" cy="2566761"/>
          </a:xfrm>
          <a:prstGeom prst="rect">
            <a:avLst/>
          </a:prstGeom>
        </p:spPr>
      </p:pic>
      <p:pic>
        <p:nvPicPr>
          <p:cNvPr id="9" name="Picture 8">
            <a:extLst>
              <a:ext uri="{FF2B5EF4-FFF2-40B4-BE49-F238E27FC236}">
                <a16:creationId xmlns:a16="http://schemas.microsoft.com/office/drawing/2014/main" id="{922B049B-2A2E-105C-F9E6-6544D21E95F8}"/>
              </a:ext>
            </a:extLst>
          </p:cNvPr>
          <p:cNvPicPr>
            <a:picLocks noChangeAspect="1"/>
          </p:cNvPicPr>
          <p:nvPr/>
        </p:nvPicPr>
        <p:blipFill>
          <a:blip r:embed="rId3"/>
          <a:stretch>
            <a:fillRect/>
          </a:stretch>
        </p:blipFill>
        <p:spPr>
          <a:xfrm>
            <a:off x="329590" y="5434198"/>
            <a:ext cx="11798906" cy="857294"/>
          </a:xfrm>
          <a:prstGeom prst="rect">
            <a:avLst/>
          </a:prstGeom>
        </p:spPr>
      </p:pic>
      <p:sp>
        <p:nvSpPr>
          <p:cNvPr id="10" name="TextBox 9">
            <a:extLst>
              <a:ext uri="{FF2B5EF4-FFF2-40B4-BE49-F238E27FC236}">
                <a16:creationId xmlns:a16="http://schemas.microsoft.com/office/drawing/2014/main" id="{EE1AD9AA-59EB-B199-E984-6B067BF7ACDE}"/>
              </a:ext>
            </a:extLst>
          </p:cNvPr>
          <p:cNvSpPr txBox="1"/>
          <p:nvPr/>
        </p:nvSpPr>
        <p:spPr>
          <a:xfrm>
            <a:off x="562346" y="2511163"/>
            <a:ext cx="2430235" cy="2462213"/>
          </a:xfrm>
          <a:prstGeom prst="rect">
            <a:avLst/>
          </a:prstGeom>
          <a:noFill/>
        </p:spPr>
        <p:txBody>
          <a:bodyPr wrap="square" rtlCol="0">
            <a:spAutoFit/>
          </a:bodyPr>
          <a:lstStyle/>
          <a:p>
            <a:endParaRPr lang="en-GB" sz="1400" dirty="0"/>
          </a:p>
          <a:p>
            <a:r>
              <a:rPr lang="en-GB" sz="1400" dirty="0"/>
              <a:t>The code removes one of two correlated columns with a high correlation coefficient (70% and higher) by selecting the column with the lower variance to drop. This is because columns with higher variance are more informative.</a:t>
            </a:r>
          </a:p>
        </p:txBody>
      </p:sp>
    </p:spTree>
    <p:extLst>
      <p:ext uri="{BB962C8B-B14F-4D97-AF65-F5344CB8AC3E}">
        <p14:creationId xmlns:p14="http://schemas.microsoft.com/office/powerpoint/2010/main" val="3181571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560C8-BA80-ADB9-651B-46DF947210CF}"/>
              </a:ext>
            </a:extLst>
          </p:cNvPr>
          <p:cNvSpPr>
            <a:spLocks noGrp="1"/>
          </p:cNvSpPr>
          <p:nvPr>
            <p:ph type="title"/>
          </p:nvPr>
        </p:nvSpPr>
        <p:spPr>
          <a:xfrm>
            <a:off x="838200" y="685800"/>
            <a:ext cx="5257800" cy="2275480"/>
          </a:xfrm>
        </p:spPr>
        <p:txBody>
          <a:bodyPr>
            <a:normAutofit/>
          </a:bodyPr>
          <a:lstStyle/>
          <a:p>
            <a:pPr>
              <a:lnSpc>
                <a:spcPct val="90000"/>
              </a:lnSpc>
            </a:pPr>
            <a:r>
              <a:rPr lang="en-GB" sz="5000"/>
              <a:t>Outliers Detection &amp; Boxplots</a:t>
            </a:r>
            <a:endParaRPr lang="en-IL" sz="5000"/>
          </a:p>
        </p:txBody>
      </p:sp>
      <p:sp>
        <p:nvSpPr>
          <p:cNvPr id="3" name="Content Placeholder 2">
            <a:extLst>
              <a:ext uri="{FF2B5EF4-FFF2-40B4-BE49-F238E27FC236}">
                <a16:creationId xmlns:a16="http://schemas.microsoft.com/office/drawing/2014/main" id="{A071C72D-FF2F-7CF7-4068-A05413BF6AB1}"/>
              </a:ext>
            </a:extLst>
          </p:cNvPr>
          <p:cNvSpPr>
            <a:spLocks noGrp="1"/>
          </p:cNvSpPr>
          <p:nvPr>
            <p:ph idx="1"/>
          </p:nvPr>
        </p:nvSpPr>
        <p:spPr>
          <a:xfrm>
            <a:off x="838199" y="3319796"/>
            <a:ext cx="5257799" cy="2852404"/>
          </a:xfrm>
        </p:spPr>
        <p:txBody>
          <a:bodyPr>
            <a:normAutofit fontScale="85000" lnSpcReduction="10000"/>
          </a:bodyPr>
          <a:lstStyle/>
          <a:p>
            <a:pPr marL="0" indent="0">
              <a:buNone/>
            </a:pPr>
            <a:r>
              <a:rPr lang="en-IL" dirty="0">
                <a:effectLst/>
                <a:latin typeface="Calibri" panose="020F0502020204030204" pitchFamily="34" charset="0"/>
                <a:ea typeface="Calibri" panose="020F0502020204030204" pitchFamily="34" charset="0"/>
                <a:cs typeface="Arial" panose="020B0604020202020204" pitchFamily="34" charset="0"/>
              </a:rPr>
              <a:t>Outliers can significantly impact the results of the analysis and need to be handled. This step detects outliers in the data and plots boxplots to visualize the distribution of values in the data.</a:t>
            </a:r>
            <a:endParaRPr lang="en-US" dirty="0">
              <a:latin typeface="Calibri" panose="020F0502020204030204" pitchFamily="34" charset="0"/>
              <a:ea typeface="Calibri" panose="020F0502020204030204" pitchFamily="34" charset="0"/>
              <a:cs typeface="Arial" panose="020B0604020202020204" pitchFamily="34" charset="0"/>
            </a:endParaRPr>
          </a:p>
          <a:p>
            <a:pPr marL="0" indent="0">
              <a:buNone/>
            </a:pPr>
            <a:r>
              <a:rPr lang="en-US" dirty="0">
                <a:effectLst/>
                <a:latin typeface="Calibri" panose="020F0502020204030204" pitchFamily="34" charset="0"/>
                <a:ea typeface="Calibri" panose="020F0502020204030204" pitchFamily="34" charset="0"/>
                <a:cs typeface="Arial" panose="020B0604020202020204" pitchFamily="34" charset="0"/>
              </a:rPr>
              <a:t>I detected outliers using </a:t>
            </a:r>
            <a:r>
              <a:rPr lang="en-GB" b="1" dirty="0" err="1">
                <a:effectLst/>
                <a:latin typeface="Calibri" panose="020F0502020204030204" pitchFamily="34" charset="0"/>
                <a:ea typeface="Calibri" panose="020F0502020204030204" pitchFamily="34" charset="0"/>
                <a:cs typeface="Arial" panose="020B0604020202020204" pitchFamily="34" charset="0"/>
              </a:rPr>
              <a:t>LocalOutlierFactor</a:t>
            </a:r>
            <a:r>
              <a:rPr lang="en-GB" dirty="0">
                <a:effectLst/>
                <a:latin typeface="Calibri" panose="020F0502020204030204" pitchFamily="34" charset="0"/>
                <a:ea typeface="Calibri" panose="020F0502020204030204" pitchFamily="34" charset="0"/>
                <a:cs typeface="Arial" panose="020B0604020202020204" pitchFamily="34" charset="0"/>
              </a:rPr>
              <a:t> (LOF) method, which is  a density-based outlier detection method that is used to identify instances in a dataset that are significantly different from the rest of the instances.</a:t>
            </a:r>
          </a:p>
          <a:p>
            <a:pPr marL="0" indent="0">
              <a:buNone/>
            </a:pPr>
            <a:r>
              <a:rPr lang="en-GB" dirty="0">
                <a:effectLst/>
                <a:latin typeface="Calibri" panose="020F0502020204030204" pitchFamily="34" charset="0"/>
                <a:ea typeface="Calibri" panose="020F0502020204030204" pitchFamily="34" charset="0"/>
                <a:cs typeface="Arial" panose="020B0604020202020204" pitchFamily="34" charset="0"/>
              </a:rPr>
              <a:t> 93 outliers were detected.</a:t>
            </a:r>
            <a:endParaRPr lang="en-IL" dirty="0"/>
          </a:p>
        </p:txBody>
      </p:sp>
      <p:pic>
        <p:nvPicPr>
          <p:cNvPr id="7" name="Picture 6">
            <a:extLst>
              <a:ext uri="{FF2B5EF4-FFF2-40B4-BE49-F238E27FC236}">
                <a16:creationId xmlns:a16="http://schemas.microsoft.com/office/drawing/2014/main" id="{81D964E0-1C37-A41D-E2A9-3BE5B84AF4C4}"/>
              </a:ext>
            </a:extLst>
          </p:cNvPr>
          <p:cNvPicPr>
            <a:picLocks noChangeAspect="1"/>
          </p:cNvPicPr>
          <p:nvPr/>
        </p:nvPicPr>
        <p:blipFill>
          <a:blip r:embed="rId2"/>
          <a:stretch>
            <a:fillRect/>
          </a:stretch>
        </p:blipFill>
        <p:spPr>
          <a:xfrm>
            <a:off x="6886788" y="3602270"/>
            <a:ext cx="4478081" cy="2653262"/>
          </a:xfrm>
          <a:prstGeom prst="rect">
            <a:avLst/>
          </a:prstGeom>
        </p:spPr>
      </p:pic>
      <p:pic>
        <p:nvPicPr>
          <p:cNvPr id="5" name="Picture 4">
            <a:extLst>
              <a:ext uri="{FF2B5EF4-FFF2-40B4-BE49-F238E27FC236}">
                <a16:creationId xmlns:a16="http://schemas.microsoft.com/office/drawing/2014/main" id="{5779F08C-3B45-2314-9A5D-6EB02B12CAFC}"/>
              </a:ext>
            </a:extLst>
          </p:cNvPr>
          <p:cNvPicPr>
            <a:picLocks noChangeAspect="1"/>
          </p:cNvPicPr>
          <p:nvPr/>
        </p:nvPicPr>
        <p:blipFill>
          <a:blip r:embed="rId3"/>
          <a:stretch>
            <a:fillRect/>
          </a:stretch>
        </p:blipFill>
        <p:spPr>
          <a:xfrm>
            <a:off x="6828631" y="596645"/>
            <a:ext cx="4594395" cy="2653262"/>
          </a:xfrm>
          <a:prstGeom prst="rect">
            <a:avLst/>
          </a:prstGeom>
        </p:spPr>
      </p:pic>
    </p:spTree>
    <p:extLst>
      <p:ext uri="{BB962C8B-B14F-4D97-AF65-F5344CB8AC3E}">
        <p14:creationId xmlns:p14="http://schemas.microsoft.com/office/powerpoint/2010/main" val="2761529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B86B-130F-319D-67DE-74CF7D98B98C}"/>
              </a:ext>
            </a:extLst>
          </p:cNvPr>
          <p:cNvSpPr>
            <a:spLocks noGrp="1"/>
          </p:cNvSpPr>
          <p:nvPr>
            <p:ph type="title"/>
          </p:nvPr>
        </p:nvSpPr>
        <p:spPr>
          <a:xfrm>
            <a:off x="838200" y="888856"/>
            <a:ext cx="10515600" cy="1325563"/>
          </a:xfrm>
        </p:spPr>
        <p:txBody>
          <a:bodyPr>
            <a:normAutofit fontScale="90000"/>
          </a:bodyPr>
          <a:lstStyle/>
          <a:p>
            <a:r>
              <a:rPr lang="en-GB" sz="5400" dirty="0"/>
              <a:t>Discretizing Continuous Columns</a:t>
            </a:r>
            <a:br>
              <a:rPr lang="en-GB" sz="5400" dirty="0"/>
            </a:br>
            <a:endParaRPr lang="en-IL" dirty="0"/>
          </a:p>
        </p:txBody>
      </p:sp>
      <p:sp>
        <p:nvSpPr>
          <p:cNvPr id="3" name="Content Placeholder 2">
            <a:extLst>
              <a:ext uri="{FF2B5EF4-FFF2-40B4-BE49-F238E27FC236}">
                <a16:creationId xmlns:a16="http://schemas.microsoft.com/office/drawing/2014/main" id="{634C395A-539A-2102-B292-8318A2DBBCF2}"/>
              </a:ext>
            </a:extLst>
          </p:cNvPr>
          <p:cNvSpPr>
            <a:spLocks noGrp="1"/>
          </p:cNvSpPr>
          <p:nvPr>
            <p:ph idx="1"/>
          </p:nvPr>
        </p:nvSpPr>
        <p:spPr/>
        <p:txBody>
          <a:bodyPr>
            <a:normAutofit/>
          </a:bodyPr>
          <a:lstStyle/>
          <a:p>
            <a:pPr marL="0" indent="0">
              <a:buNone/>
            </a:pPr>
            <a:r>
              <a:rPr lang="en-IL" dirty="0">
                <a:solidFill>
                  <a:srgbClr val="000000"/>
                </a:solidFill>
                <a:latin typeface="Helvetica Neue"/>
              </a:rPr>
              <a:t>Some continuous columns in the data might need to be discretised into categories for better analysis. This step performs the discretization of continuous columns into categories.</a:t>
            </a:r>
            <a:endParaRPr lang="en-US" dirty="0">
              <a:solidFill>
                <a:srgbClr val="000000"/>
              </a:solidFill>
              <a:latin typeface="Helvetica Neue"/>
            </a:endParaRPr>
          </a:p>
          <a:p>
            <a:pPr marL="0" indent="0">
              <a:buNone/>
            </a:pPr>
            <a:endParaRPr lang="en-US" dirty="0">
              <a:solidFill>
                <a:srgbClr val="000000"/>
              </a:solidFill>
              <a:latin typeface="Helvetica Neue"/>
            </a:endParaRPr>
          </a:p>
          <a:p>
            <a:pPr marL="0" indent="0">
              <a:buNone/>
            </a:pPr>
            <a:r>
              <a:rPr lang="en-US" dirty="0">
                <a:solidFill>
                  <a:srgbClr val="000000"/>
                </a:solidFill>
                <a:latin typeface="Helvetica Neue"/>
              </a:rPr>
              <a:t>We will </a:t>
            </a:r>
            <a:r>
              <a:rPr lang="en-GB" dirty="0">
                <a:solidFill>
                  <a:srgbClr val="000000"/>
                </a:solidFill>
                <a:latin typeface="Helvetica Neue"/>
              </a:rPr>
              <a:t>use the </a:t>
            </a:r>
            <a:r>
              <a:rPr lang="en-GB" b="1" dirty="0" err="1">
                <a:solidFill>
                  <a:srgbClr val="000000"/>
                </a:solidFill>
                <a:latin typeface="Helvetica Neue"/>
              </a:rPr>
              <a:t>KBinsDiscretizer</a:t>
            </a:r>
            <a:r>
              <a:rPr lang="en-GB" dirty="0">
                <a:solidFill>
                  <a:srgbClr val="000000"/>
                </a:solidFill>
                <a:latin typeface="Helvetica Neue"/>
              </a:rPr>
              <a:t> class from scikit-learn to discretize the data. It converts continuous data into categorical data by dividing the range of the continuous data into a set of bins and assigning each data point to a specific bin.</a:t>
            </a:r>
          </a:p>
          <a:p>
            <a:pPr marL="0" indent="0">
              <a:buNone/>
            </a:pPr>
            <a:r>
              <a:rPr lang="en-GB" dirty="0">
                <a:solidFill>
                  <a:srgbClr val="000000"/>
                </a:solidFill>
                <a:latin typeface="Helvetica Neue"/>
              </a:rPr>
              <a:t>We will determine the number of bins needed for </a:t>
            </a:r>
            <a:r>
              <a:rPr lang="en-GB" dirty="0" err="1">
                <a:solidFill>
                  <a:srgbClr val="000000"/>
                </a:solidFill>
                <a:latin typeface="Helvetica Neue"/>
              </a:rPr>
              <a:t>KBinsDiscretizer</a:t>
            </a:r>
            <a:r>
              <a:rPr lang="en-GB" dirty="0">
                <a:solidFill>
                  <a:srgbClr val="000000"/>
                </a:solidFill>
                <a:latin typeface="Helvetica Neue"/>
              </a:rPr>
              <a:t> by using </a:t>
            </a:r>
            <a:r>
              <a:rPr lang="en-GB" dirty="0" err="1">
                <a:solidFill>
                  <a:srgbClr val="000000"/>
                </a:solidFill>
                <a:latin typeface="Helvetica Neue"/>
              </a:rPr>
              <a:t>determine_bins</a:t>
            </a:r>
            <a:r>
              <a:rPr lang="en-GB" dirty="0">
                <a:solidFill>
                  <a:srgbClr val="000000"/>
                </a:solidFill>
                <a:latin typeface="Helvetica Neue"/>
              </a:rPr>
              <a:t> function. This method uses the data to find the optimal number of bins that minimize the number of errors in reconstructing the original distribution of the data.</a:t>
            </a:r>
            <a:endParaRPr lang="en-IL" dirty="0">
              <a:solidFill>
                <a:srgbClr val="000000"/>
              </a:solidFill>
              <a:latin typeface="Helvetica Neue"/>
            </a:endParaRPr>
          </a:p>
        </p:txBody>
      </p:sp>
    </p:spTree>
    <p:extLst>
      <p:ext uri="{BB962C8B-B14F-4D97-AF65-F5344CB8AC3E}">
        <p14:creationId xmlns:p14="http://schemas.microsoft.com/office/powerpoint/2010/main" val="3659051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CE43-8992-1061-F299-616046FC9725}"/>
              </a:ext>
            </a:extLst>
          </p:cNvPr>
          <p:cNvSpPr>
            <a:spLocks noGrp="1"/>
          </p:cNvSpPr>
          <p:nvPr>
            <p:ph type="title"/>
          </p:nvPr>
        </p:nvSpPr>
        <p:spPr>
          <a:xfrm>
            <a:off x="838200" y="880513"/>
            <a:ext cx="10515600" cy="1325563"/>
          </a:xfrm>
        </p:spPr>
        <p:txBody>
          <a:bodyPr>
            <a:normAutofit fontScale="90000"/>
          </a:bodyPr>
          <a:lstStyle/>
          <a:p>
            <a:r>
              <a:rPr lang="en-GB" sz="5400" dirty="0"/>
              <a:t>Data Normalization</a:t>
            </a:r>
            <a:br>
              <a:rPr lang="en-US" sz="5400" dirty="0"/>
            </a:br>
            <a:endParaRPr lang="en-IL" dirty="0"/>
          </a:p>
        </p:txBody>
      </p:sp>
      <p:sp>
        <p:nvSpPr>
          <p:cNvPr id="3" name="Content Placeholder 2">
            <a:extLst>
              <a:ext uri="{FF2B5EF4-FFF2-40B4-BE49-F238E27FC236}">
                <a16:creationId xmlns:a16="http://schemas.microsoft.com/office/drawing/2014/main" id="{5265FEDA-EDC4-45CE-ACAE-26CF3E2265C8}"/>
              </a:ext>
            </a:extLst>
          </p:cNvPr>
          <p:cNvSpPr>
            <a:spLocks noGrp="1"/>
          </p:cNvSpPr>
          <p:nvPr>
            <p:ph idx="1"/>
          </p:nvPr>
        </p:nvSpPr>
        <p:spPr/>
        <p:txBody>
          <a:bodyPr>
            <a:normAutofit/>
          </a:bodyPr>
          <a:lstStyle/>
          <a:p>
            <a:pPr marL="0" indent="0">
              <a:buNone/>
            </a:pPr>
            <a:r>
              <a:rPr lang="en-GB" dirty="0"/>
              <a:t>Normalization is a process of transforming the values of a </a:t>
            </a:r>
            <a:r>
              <a:rPr lang="en-GB" dirty="0" err="1"/>
              <a:t>dataframe</a:t>
            </a:r>
            <a:r>
              <a:rPr lang="en-GB" dirty="0"/>
              <a:t> to a common scale, usually within a range of 0 to 1. </a:t>
            </a:r>
          </a:p>
          <a:p>
            <a:pPr marL="0" indent="0">
              <a:buNone/>
            </a:pPr>
            <a:r>
              <a:rPr lang="en-GB" dirty="0"/>
              <a:t>There are several reasons why normalizing a </a:t>
            </a:r>
            <a:r>
              <a:rPr lang="en-GB" dirty="0" err="1"/>
              <a:t>dataframe</a:t>
            </a:r>
            <a:r>
              <a:rPr lang="en-GB" dirty="0"/>
              <a:t> is important in machine learning and data analysis:</a:t>
            </a:r>
          </a:p>
          <a:p>
            <a:r>
              <a:rPr lang="en-GB" b="1" dirty="0"/>
              <a:t>Algorithmic stability</a:t>
            </a:r>
            <a:r>
              <a:rPr lang="en-GB" dirty="0"/>
              <a:t>: Some ML algorithms are sensitive to the scale of the features and may produce unstable or inconsistent results if the features are not normalized. </a:t>
            </a:r>
          </a:p>
          <a:p>
            <a:r>
              <a:rPr lang="en-GB" b="1" dirty="0"/>
              <a:t>Better feature comparability: </a:t>
            </a:r>
            <a:r>
              <a:rPr lang="en-GB" dirty="0"/>
              <a:t>Normalization makes it easier to compare the relative importance of features, as it eliminates the influence of the scale of the features. This is especially important in algorithms that use distance measures or linear relationships between features.</a:t>
            </a:r>
            <a:endParaRPr lang="en-IL" dirty="0"/>
          </a:p>
        </p:txBody>
      </p:sp>
    </p:spTree>
    <p:extLst>
      <p:ext uri="{BB962C8B-B14F-4D97-AF65-F5344CB8AC3E}">
        <p14:creationId xmlns:p14="http://schemas.microsoft.com/office/powerpoint/2010/main" val="18171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A5FAC-79C9-4493-D0AD-3CB02DE5824D}"/>
              </a:ext>
            </a:extLst>
          </p:cNvPr>
          <p:cNvSpPr>
            <a:spLocks noGrp="1"/>
          </p:cNvSpPr>
          <p:nvPr>
            <p:ph type="title"/>
          </p:nvPr>
        </p:nvSpPr>
        <p:spPr>
          <a:xfrm>
            <a:off x="838201" y="407324"/>
            <a:ext cx="10668000" cy="1171565"/>
          </a:xfrm>
        </p:spPr>
        <p:txBody>
          <a:bodyPr>
            <a:normAutofit/>
          </a:bodyPr>
          <a:lstStyle/>
          <a:p>
            <a:r>
              <a:rPr lang="en-US" dirty="0"/>
              <a:t>Prepared Data</a:t>
            </a:r>
            <a:endParaRPr lang="en-IL" dirty="0"/>
          </a:p>
        </p:txBody>
      </p:sp>
      <p:sp>
        <p:nvSpPr>
          <p:cNvPr id="3" name="Content Placeholder 2">
            <a:extLst>
              <a:ext uri="{FF2B5EF4-FFF2-40B4-BE49-F238E27FC236}">
                <a16:creationId xmlns:a16="http://schemas.microsoft.com/office/drawing/2014/main" id="{FC6001AF-D482-5F9D-1FD0-AE06FC30A007}"/>
              </a:ext>
            </a:extLst>
          </p:cNvPr>
          <p:cNvSpPr>
            <a:spLocks noGrp="1"/>
          </p:cNvSpPr>
          <p:nvPr>
            <p:ph idx="1"/>
          </p:nvPr>
        </p:nvSpPr>
        <p:spPr>
          <a:xfrm>
            <a:off x="763387" y="1878147"/>
            <a:ext cx="10169544" cy="4011420"/>
          </a:xfrm>
        </p:spPr>
        <p:txBody>
          <a:bodyPr>
            <a:normAutofit fontScale="92500" lnSpcReduction="20000"/>
          </a:bodyPr>
          <a:lstStyle/>
          <a:p>
            <a:pPr marL="0" indent="0">
              <a:buNone/>
            </a:pPr>
            <a:endParaRPr lang="en-GB" dirty="0"/>
          </a:p>
          <a:p>
            <a:pPr marL="0" indent="0">
              <a:buNone/>
            </a:pPr>
            <a:r>
              <a:rPr lang="en-GB" dirty="0"/>
              <a:t>After cleaning the data and preparing it for analysis we remained with 12367 rows and 34 columns.</a:t>
            </a:r>
          </a:p>
          <a:p>
            <a:pPr marL="0" indent="0">
              <a:buNone/>
            </a:pPr>
            <a:r>
              <a:rPr lang="en-GB" dirty="0"/>
              <a:t>The next step is to model the data and find the best fit. This involves selecting appropriate algorithms and techniques for the analysis and evaluating the performance of the models.</a:t>
            </a:r>
          </a:p>
          <a:p>
            <a:pPr marL="0" indent="0">
              <a:buNone/>
            </a:pPr>
            <a:r>
              <a:rPr lang="en-GB" dirty="0"/>
              <a:t>In the </a:t>
            </a:r>
            <a:r>
              <a:rPr lang="en-GB" dirty="0" err="1"/>
              <a:t>modeling</a:t>
            </a:r>
            <a:r>
              <a:rPr lang="en-GB" dirty="0"/>
              <a:t> phase, we will divide our approach into two parts:</a:t>
            </a:r>
          </a:p>
          <a:p>
            <a:r>
              <a:rPr lang="en-GB" dirty="0"/>
              <a:t>The first part will involve using the Synthetic Minority Over-sampling Technique (SMOTE) to balance the data and testing it using multiple algorithms.</a:t>
            </a:r>
          </a:p>
          <a:p>
            <a:r>
              <a:rPr lang="en-GB" dirty="0"/>
              <a:t>The second part will involve using models that are specifically designed to address imbalanced data without the need for resampling techniques such as SMOTE. </a:t>
            </a:r>
          </a:p>
          <a:p>
            <a:pPr marL="0" indent="0">
              <a:buNone/>
            </a:pPr>
            <a:r>
              <a:rPr lang="en-GB" dirty="0"/>
              <a:t>Both of these approaches will be evaluated and compared to determine the best approach for our specific use case.</a:t>
            </a:r>
          </a:p>
          <a:p>
            <a:pPr marL="0" indent="0">
              <a:buNone/>
            </a:pPr>
            <a:endParaRPr lang="en-IL" dirty="0"/>
          </a:p>
        </p:txBody>
      </p:sp>
    </p:spTree>
    <p:extLst>
      <p:ext uri="{BB962C8B-B14F-4D97-AF65-F5344CB8AC3E}">
        <p14:creationId xmlns:p14="http://schemas.microsoft.com/office/powerpoint/2010/main" val="130455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5FAC-79C9-4493-D0AD-3CB02DE5824D}"/>
              </a:ext>
            </a:extLst>
          </p:cNvPr>
          <p:cNvSpPr>
            <a:spLocks noGrp="1"/>
          </p:cNvSpPr>
          <p:nvPr>
            <p:ph type="title"/>
          </p:nvPr>
        </p:nvSpPr>
        <p:spPr/>
        <p:txBody>
          <a:bodyPr/>
          <a:lstStyle/>
          <a:p>
            <a:r>
              <a:rPr lang="en-US" dirty="0"/>
              <a:t>T-SNE</a:t>
            </a:r>
            <a:endParaRPr lang="en-IL" dirty="0"/>
          </a:p>
        </p:txBody>
      </p:sp>
      <p:sp>
        <p:nvSpPr>
          <p:cNvPr id="3" name="Content Placeholder 2">
            <a:extLst>
              <a:ext uri="{FF2B5EF4-FFF2-40B4-BE49-F238E27FC236}">
                <a16:creationId xmlns:a16="http://schemas.microsoft.com/office/drawing/2014/main" id="{FC6001AF-D482-5F9D-1FD0-AE06FC30A007}"/>
              </a:ext>
            </a:extLst>
          </p:cNvPr>
          <p:cNvSpPr>
            <a:spLocks noGrp="1"/>
          </p:cNvSpPr>
          <p:nvPr>
            <p:ph idx="1"/>
          </p:nvPr>
        </p:nvSpPr>
        <p:spPr>
          <a:xfrm>
            <a:off x="713509" y="1999064"/>
            <a:ext cx="10515600" cy="4236087"/>
          </a:xfrm>
        </p:spPr>
        <p:txBody>
          <a:bodyPr/>
          <a:lstStyle/>
          <a:p>
            <a:pPr marL="0" indent="0">
              <a:buNone/>
            </a:pPr>
            <a:r>
              <a:rPr lang="en-GB" dirty="0"/>
              <a:t>TSNE (T-Distributed Stochastic </a:t>
            </a:r>
            <a:r>
              <a:rPr lang="en-GB" dirty="0" err="1"/>
              <a:t>Neighbor</a:t>
            </a:r>
            <a:r>
              <a:rPr lang="en-GB" dirty="0"/>
              <a:t> Embedding) is a visualization technique used in data science to reduce the dimensionality of high-dimensional data into a 2D or 3D plot for better understanding and interpretation. It helps to identify patterns, clusters and relationships within the data by mapping the points in the high-dimensional space to a lower dimensional space. The technique is commonly used for exploring and visualizing complex datasets in unsupervised learning.                                                                                       </a:t>
            </a:r>
            <a:endParaRPr lang="en-IL" dirty="0"/>
          </a:p>
        </p:txBody>
      </p:sp>
    </p:spTree>
    <p:extLst>
      <p:ext uri="{BB962C8B-B14F-4D97-AF65-F5344CB8AC3E}">
        <p14:creationId xmlns:p14="http://schemas.microsoft.com/office/powerpoint/2010/main" val="785299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5FAC-79C9-4493-D0AD-3CB02DE5824D}"/>
              </a:ext>
            </a:extLst>
          </p:cNvPr>
          <p:cNvSpPr>
            <a:spLocks noGrp="1"/>
          </p:cNvSpPr>
          <p:nvPr>
            <p:ph type="title"/>
          </p:nvPr>
        </p:nvSpPr>
        <p:spPr>
          <a:xfrm>
            <a:off x="4785616" y="27853"/>
            <a:ext cx="10515600" cy="1325563"/>
          </a:xfrm>
        </p:spPr>
        <p:txBody>
          <a:bodyPr/>
          <a:lstStyle/>
          <a:p>
            <a:r>
              <a:rPr lang="en-US" dirty="0"/>
              <a:t>T-SNE</a:t>
            </a:r>
            <a:endParaRPr lang="en-IL" dirty="0"/>
          </a:p>
        </p:txBody>
      </p:sp>
      <p:pic>
        <p:nvPicPr>
          <p:cNvPr id="7" name="Picture 6">
            <a:extLst>
              <a:ext uri="{FF2B5EF4-FFF2-40B4-BE49-F238E27FC236}">
                <a16:creationId xmlns:a16="http://schemas.microsoft.com/office/drawing/2014/main" id="{40836884-3C7A-A230-24B9-6A4415F45816}"/>
              </a:ext>
            </a:extLst>
          </p:cNvPr>
          <p:cNvPicPr>
            <a:picLocks noChangeAspect="1"/>
          </p:cNvPicPr>
          <p:nvPr/>
        </p:nvPicPr>
        <p:blipFill>
          <a:blip r:embed="rId2"/>
          <a:stretch>
            <a:fillRect/>
          </a:stretch>
        </p:blipFill>
        <p:spPr>
          <a:xfrm>
            <a:off x="316618" y="1831626"/>
            <a:ext cx="5124713" cy="4591286"/>
          </a:xfrm>
          <a:prstGeom prst="rect">
            <a:avLst/>
          </a:prstGeom>
        </p:spPr>
      </p:pic>
      <p:pic>
        <p:nvPicPr>
          <p:cNvPr id="9" name="Picture 8">
            <a:extLst>
              <a:ext uri="{FF2B5EF4-FFF2-40B4-BE49-F238E27FC236}">
                <a16:creationId xmlns:a16="http://schemas.microsoft.com/office/drawing/2014/main" id="{45D5EBD9-497C-F363-4232-3F019D0D0405}"/>
              </a:ext>
            </a:extLst>
          </p:cNvPr>
          <p:cNvPicPr>
            <a:picLocks noChangeAspect="1"/>
          </p:cNvPicPr>
          <p:nvPr/>
        </p:nvPicPr>
        <p:blipFill>
          <a:blip r:embed="rId3"/>
          <a:stretch>
            <a:fillRect/>
          </a:stretch>
        </p:blipFill>
        <p:spPr>
          <a:xfrm>
            <a:off x="6375144" y="1818925"/>
            <a:ext cx="4978656" cy="4616687"/>
          </a:xfrm>
          <a:prstGeom prst="rect">
            <a:avLst/>
          </a:prstGeom>
        </p:spPr>
      </p:pic>
      <p:sp>
        <p:nvSpPr>
          <p:cNvPr id="10" name="TextBox 9">
            <a:extLst>
              <a:ext uri="{FF2B5EF4-FFF2-40B4-BE49-F238E27FC236}">
                <a16:creationId xmlns:a16="http://schemas.microsoft.com/office/drawing/2014/main" id="{DE1E0A53-87CA-200A-FA81-966234D4C931}"/>
              </a:ext>
            </a:extLst>
          </p:cNvPr>
          <p:cNvSpPr txBox="1"/>
          <p:nvPr/>
        </p:nvSpPr>
        <p:spPr>
          <a:xfrm>
            <a:off x="7498080" y="1385475"/>
            <a:ext cx="4226560" cy="369332"/>
          </a:xfrm>
          <a:prstGeom prst="rect">
            <a:avLst/>
          </a:prstGeom>
          <a:noFill/>
        </p:spPr>
        <p:txBody>
          <a:bodyPr wrap="square" rtlCol="0">
            <a:spAutoFit/>
          </a:bodyPr>
          <a:lstStyle/>
          <a:p>
            <a:r>
              <a:rPr lang="en-US" dirty="0"/>
              <a:t>Clean &amp; Normalized data</a:t>
            </a:r>
            <a:endParaRPr lang="en-IL" dirty="0"/>
          </a:p>
        </p:txBody>
      </p:sp>
      <p:sp>
        <p:nvSpPr>
          <p:cNvPr id="11" name="TextBox 10">
            <a:extLst>
              <a:ext uri="{FF2B5EF4-FFF2-40B4-BE49-F238E27FC236}">
                <a16:creationId xmlns:a16="http://schemas.microsoft.com/office/drawing/2014/main" id="{0E07C17F-7A88-8BD7-79C1-EC264A5561EF}"/>
              </a:ext>
            </a:extLst>
          </p:cNvPr>
          <p:cNvSpPr txBox="1"/>
          <p:nvPr/>
        </p:nvSpPr>
        <p:spPr>
          <a:xfrm>
            <a:off x="2148584" y="1321356"/>
            <a:ext cx="4226560" cy="369332"/>
          </a:xfrm>
          <a:prstGeom prst="rect">
            <a:avLst/>
          </a:prstGeom>
          <a:noFill/>
        </p:spPr>
        <p:txBody>
          <a:bodyPr wrap="square" rtlCol="0">
            <a:spAutoFit/>
          </a:bodyPr>
          <a:lstStyle/>
          <a:p>
            <a:r>
              <a:rPr lang="en-US" dirty="0"/>
              <a:t>Clean data</a:t>
            </a:r>
            <a:endParaRPr lang="en-IL" dirty="0"/>
          </a:p>
        </p:txBody>
      </p:sp>
      <p:sp>
        <p:nvSpPr>
          <p:cNvPr id="12" name="TextBox 11">
            <a:extLst>
              <a:ext uri="{FF2B5EF4-FFF2-40B4-BE49-F238E27FC236}">
                <a16:creationId xmlns:a16="http://schemas.microsoft.com/office/drawing/2014/main" id="{E39DEC50-EE63-C762-B12A-F15DCE504395}"/>
              </a:ext>
            </a:extLst>
          </p:cNvPr>
          <p:cNvSpPr txBox="1"/>
          <p:nvPr/>
        </p:nvSpPr>
        <p:spPr>
          <a:xfrm>
            <a:off x="5441331" y="6161302"/>
            <a:ext cx="1123000" cy="523220"/>
          </a:xfrm>
          <a:prstGeom prst="rect">
            <a:avLst/>
          </a:prstGeom>
          <a:noFill/>
        </p:spPr>
        <p:txBody>
          <a:bodyPr wrap="none" rtlCol="0">
            <a:spAutoFit/>
          </a:bodyPr>
          <a:lstStyle/>
          <a:p>
            <a:r>
              <a:rPr lang="en-US" sz="1400" dirty="0"/>
              <a:t>Red – alive</a:t>
            </a:r>
          </a:p>
          <a:p>
            <a:r>
              <a:rPr lang="en-US" sz="1400" dirty="0"/>
              <a:t>Blue - dead</a:t>
            </a:r>
            <a:endParaRPr lang="en-IL" sz="1400" dirty="0"/>
          </a:p>
        </p:txBody>
      </p:sp>
    </p:spTree>
    <p:extLst>
      <p:ext uri="{BB962C8B-B14F-4D97-AF65-F5344CB8AC3E}">
        <p14:creationId xmlns:p14="http://schemas.microsoft.com/office/powerpoint/2010/main" val="1276921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1EF0-5BAD-F34E-7568-F51427EB482C}"/>
              </a:ext>
            </a:extLst>
          </p:cNvPr>
          <p:cNvSpPr>
            <a:spLocks noGrp="1"/>
          </p:cNvSpPr>
          <p:nvPr>
            <p:ph type="title"/>
          </p:nvPr>
        </p:nvSpPr>
        <p:spPr/>
        <p:txBody>
          <a:bodyPr/>
          <a:lstStyle/>
          <a:p>
            <a:r>
              <a:rPr lang="en-US" dirty="0"/>
              <a:t>Oversampling</a:t>
            </a:r>
            <a:endParaRPr lang="en-IL" dirty="0"/>
          </a:p>
        </p:txBody>
      </p:sp>
      <p:sp>
        <p:nvSpPr>
          <p:cNvPr id="3" name="Content Placeholder 2">
            <a:extLst>
              <a:ext uri="{FF2B5EF4-FFF2-40B4-BE49-F238E27FC236}">
                <a16:creationId xmlns:a16="http://schemas.microsoft.com/office/drawing/2014/main" id="{80716515-381A-5258-9C7F-8389D0B622E1}"/>
              </a:ext>
            </a:extLst>
          </p:cNvPr>
          <p:cNvSpPr>
            <a:spLocks noGrp="1"/>
          </p:cNvSpPr>
          <p:nvPr>
            <p:ph idx="1"/>
          </p:nvPr>
        </p:nvSpPr>
        <p:spPr>
          <a:xfrm>
            <a:off x="696884" y="1778924"/>
            <a:ext cx="10733116" cy="4463764"/>
          </a:xfrm>
        </p:spPr>
        <p:txBody>
          <a:bodyPr>
            <a:normAutofit/>
          </a:bodyPr>
          <a:lstStyle/>
          <a:p>
            <a:pPr marL="0" indent="0">
              <a:buNone/>
            </a:pPr>
            <a:endParaRPr lang="en-GB" sz="1800" dirty="0"/>
          </a:p>
          <a:p>
            <a:pPr marL="0" indent="0">
              <a:buNone/>
            </a:pPr>
            <a:r>
              <a:rPr lang="en-GB" sz="1800" dirty="0"/>
              <a:t>Oversampling is a technique used to balance unbalanced datasets, where the class distribution is unequal. In unbalanced datasets, the minority class is underrepresented, leading to a biased model that may not accurately predict the minority class. </a:t>
            </a:r>
          </a:p>
          <a:p>
            <a:pPr marL="0" indent="0">
              <a:buNone/>
            </a:pPr>
            <a:r>
              <a:rPr lang="en-GB" sz="1800" dirty="0"/>
              <a:t>The objective is to balance the class distribution of the target variable (y) by generating new samples in the minority class.</a:t>
            </a:r>
          </a:p>
          <a:p>
            <a:pPr marL="0" indent="0">
              <a:buNone/>
            </a:pPr>
            <a:r>
              <a:rPr lang="en-GB" sz="1800" b="1" dirty="0"/>
              <a:t>SMOTE </a:t>
            </a:r>
            <a:r>
              <a:rPr lang="en-GB" sz="1800" dirty="0"/>
              <a:t> (Synthetic Minority Over-sampling Technique) -  generates synthetic samples of the minority class by interpolating between existing minority class instances.</a:t>
            </a:r>
          </a:p>
          <a:p>
            <a:pPr marL="0" indent="0">
              <a:buNone/>
            </a:pPr>
            <a:r>
              <a:rPr lang="en-GB" sz="1800" dirty="0"/>
              <a:t>I have splitted the data into training set and test set, over sampled the training set and then evaluate the model with the test set.</a:t>
            </a:r>
          </a:p>
          <a:p>
            <a:pPr marL="0" indent="0">
              <a:buNone/>
            </a:pPr>
            <a:endParaRPr lang="en-GB" sz="1800" dirty="0"/>
          </a:p>
          <a:p>
            <a:pPr marL="0" indent="0">
              <a:buNone/>
            </a:pPr>
            <a:endParaRPr lang="en-IL" sz="1800" dirty="0"/>
          </a:p>
        </p:txBody>
      </p:sp>
    </p:spTree>
    <p:extLst>
      <p:ext uri="{BB962C8B-B14F-4D97-AF65-F5344CB8AC3E}">
        <p14:creationId xmlns:p14="http://schemas.microsoft.com/office/powerpoint/2010/main" val="282682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DFD20-ACB4-A767-EA42-936599DBDEB8}"/>
              </a:ext>
            </a:extLst>
          </p:cNvPr>
          <p:cNvSpPr>
            <a:spLocks noGrp="1"/>
          </p:cNvSpPr>
          <p:nvPr>
            <p:ph type="title"/>
          </p:nvPr>
        </p:nvSpPr>
        <p:spPr>
          <a:xfrm>
            <a:off x="838200" y="375286"/>
            <a:ext cx="10668000" cy="1038508"/>
          </a:xfrm>
        </p:spPr>
        <p:txBody>
          <a:bodyPr>
            <a:normAutofit/>
          </a:bodyPr>
          <a:lstStyle/>
          <a:p>
            <a:r>
              <a:rPr lang="en-US" dirty="0"/>
              <a:t>Overview</a:t>
            </a:r>
            <a:endParaRPr lang="en-IL" dirty="0"/>
          </a:p>
        </p:txBody>
      </p:sp>
      <p:graphicFrame>
        <p:nvGraphicFramePr>
          <p:cNvPr id="5" name="Content Placeholder 2">
            <a:extLst>
              <a:ext uri="{FF2B5EF4-FFF2-40B4-BE49-F238E27FC236}">
                <a16:creationId xmlns:a16="http://schemas.microsoft.com/office/drawing/2014/main" id="{BB434524-B5D8-31A8-42FA-5948070B9706}"/>
              </a:ext>
            </a:extLst>
          </p:cNvPr>
          <p:cNvGraphicFramePr>
            <a:graphicFrameLocks noGrp="1"/>
          </p:cNvGraphicFramePr>
          <p:nvPr>
            <p:ph idx="1"/>
            <p:extLst>
              <p:ext uri="{D42A27DB-BD31-4B8C-83A1-F6EECF244321}">
                <p14:modId xmlns:p14="http://schemas.microsoft.com/office/powerpoint/2010/main" val="570348940"/>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6DD7916C-BFBE-D594-38D6-1BBB530BBE1A}"/>
              </a:ext>
            </a:extLst>
          </p:cNvPr>
          <p:cNvPicPr>
            <a:picLocks noChangeAspect="1"/>
          </p:cNvPicPr>
          <p:nvPr/>
        </p:nvPicPr>
        <p:blipFill>
          <a:blip r:embed="rId7"/>
          <a:stretch>
            <a:fillRect/>
          </a:stretch>
        </p:blipFill>
        <p:spPr>
          <a:xfrm>
            <a:off x="838200" y="1768760"/>
            <a:ext cx="10815387" cy="4611720"/>
          </a:xfrm>
          <a:prstGeom prst="rect">
            <a:avLst/>
          </a:prstGeom>
        </p:spPr>
      </p:pic>
    </p:spTree>
    <p:extLst>
      <p:ext uri="{BB962C8B-B14F-4D97-AF65-F5344CB8AC3E}">
        <p14:creationId xmlns:p14="http://schemas.microsoft.com/office/powerpoint/2010/main" val="153163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5FAC-79C9-4493-D0AD-3CB02DE5824D}"/>
              </a:ext>
            </a:extLst>
          </p:cNvPr>
          <p:cNvSpPr>
            <a:spLocks noGrp="1"/>
          </p:cNvSpPr>
          <p:nvPr>
            <p:ph type="title"/>
          </p:nvPr>
        </p:nvSpPr>
        <p:spPr>
          <a:xfrm>
            <a:off x="1782824" y="-68325"/>
            <a:ext cx="10515600" cy="1325563"/>
          </a:xfrm>
        </p:spPr>
        <p:txBody>
          <a:bodyPr/>
          <a:lstStyle/>
          <a:p>
            <a:r>
              <a:rPr lang="en-US" dirty="0"/>
              <a:t>T-SNE – after oversampling</a:t>
            </a:r>
            <a:endParaRPr lang="en-IL" dirty="0"/>
          </a:p>
        </p:txBody>
      </p:sp>
      <p:sp>
        <p:nvSpPr>
          <p:cNvPr id="10" name="TextBox 9">
            <a:extLst>
              <a:ext uri="{FF2B5EF4-FFF2-40B4-BE49-F238E27FC236}">
                <a16:creationId xmlns:a16="http://schemas.microsoft.com/office/drawing/2014/main" id="{DE1E0A53-87CA-200A-FA81-966234D4C931}"/>
              </a:ext>
            </a:extLst>
          </p:cNvPr>
          <p:cNvSpPr txBox="1"/>
          <p:nvPr/>
        </p:nvSpPr>
        <p:spPr>
          <a:xfrm>
            <a:off x="7498080" y="1385475"/>
            <a:ext cx="4226560" cy="369332"/>
          </a:xfrm>
          <a:prstGeom prst="rect">
            <a:avLst/>
          </a:prstGeom>
          <a:noFill/>
        </p:spPr>
        <p:txBody>
          <a:bodyPr wrap="square" rtlCol="0">
            <a:spAutoFit/>
          </a:bodyPr>
          <a:lstStyle/>
          <a:p>
            <a:r>
              <a:rPr lang="en-US" dirty="0"/>
              <a:t>Clean &amp; Normalized data</a:t>
            </a:r>
            <a:endParaRPr lang="en-IL" dirty="0"/>
          </a:p>
        </p:txBody>
      </p:sp>
      <p:sp>
        <p:nvSpPr>
          <p:cNvPr id="11" name="TextBox 10">
            <a:extLst>
              <a:ext uri="{FF2B5EF4-FFF2-40B4-BE49-F238E27FC236}">
                <a16:creationId xmlns:a16="http://schemas.microsoft.com/office/drawing/2014/main" id="{0E07C17F-7A88-8BD7-79C1-EC264A5561EF}"/>
              </a:ext>
            </a:extLst>
          </p:cNvPr>
          <p:cNvSpPr txBox="1"/>
          <p:nvPr/>
        </p:nvSpPr>
        <p:spPr>
          <a:xfrm>
            <a:off x="2148584" y="1321356"/>
            <a:ext cx="4226560" cy="369332"/>
          </a:xfrm>
          <a:prstGeom prst="rect">
            <a:avLst/>
          </a:prstGeom>
          <a:noFill/>
        </p:spPr>
        <p:txBody>
          <a:bodyPr wrap="square" rtlCol="0">
            <a:spAutoFit/>
          </a:bodyPr>
          <a:lstStyle/>
          <a:p>
            <a:r>
              <a:rPr lang="en-US" dirty="0"/>
              <a:t>Clean data</a:t>
            </a:r>
            <a:endParaRPr lang="en-IL" dirty="0"/>
          </a:p>
        </p:txBody>
      </p:sp>
      <p:sp>
        <p:nvSpPr>
          <p:cNvPr id="12" name="TextBox 11">
            <a:extLst>
              <a:ext uri="{FF2B5EF4-FFF2-40B4-BE49-F238E27FC236}">
                <a16:creationId xmlns:a16="http://schemas.microsoft.com/office/drawing/2014/main" id="{E39DEC50-EE63-C762-B12A-F15DCE504395}"/>
              </a:ext>
            </a:extLst>
          </p:cNvPr>
          <p:cNvSpPr txBox="1"/>
          <p:nvPr/>
        </p:nvSpPr>
        <p:spPr>
          <a:xfrm>
            <a:off x="5518887" y="6334236"/>
            <a:ext cx="1123000" cy="523220"/>
          </a:xfrm>
          <a:prstGeom prst="rect">
            <a:avLst/>
          </a:prstGeom>
          <a:noFill/>
        </p:spPr>
        <p:txBody>
          <a:bodyPr wrap="none" rtlCol="0">
            <a:spAutoFit/>
          </a:bodyPr>
          <a:lstStyle/>
          <a:p>
            <a:r>
              <a:rPr lang="en-US" sz="1400" dirty="0"/>
              <a:t>Red – alive</a:t>
            </a:r>
          </a:p>
          <a:p>
            <a:r>
              <a:rPr lang="en-US" sz="1400" dirty="0"/>
              <a:t>Blue - dead</a:t>
            </a:r>
            <a:endParaRPr lang="en-IL" sz="1400" dirty="0"/>
          </a:p>
        </p:txBody>
      </p:sp>
      <p:pic>
        <p:nvPicPr>
          <p:cNvPr id="4" name="Picture 3">
            <a:extLst>
              <a:ext uri="{FF2B5EF4-FFF2-40B4-BE49-F238E27FC236}">
                <a16:creationId xmlns:a16="http://schemas.microsoft.com/office/drawing/2014/main" id="{BD57E787-3074-0EE2-DEC9-404758127B4C}"/>
              </a:ext>
            </a:extLst>
          </p:cNvPr>
          <p:cNvPicPr>
            <a:picLocks noChangeAspect="1"/>
          </p:cNvPicPr>
          <p:nvPr/>
        </p:nvPicPr>
        <p:blipFill>
          <a:blip r:embed="rId2"/>
          <a:stretch>
            <a:fillRect/>
          </a:stretch>
        </p:blipFill>
        <p:spPr>
          <a:xfrm>
            <a:off x="6375145" y="1813031"/>
            <a:ext cx="4913540" cy="4521205"/>
          </a:xfrm>
          <a:prstGeom prst="rect">
            <a:avLst/>
          </a:prstGeom>
        </p:spPr>
      </p:pic>
      <p:pic>
        <p:nvPicPr>
          <p:cNvPr id="6" name="Picture 5">
            <a:extLst>
              <a:ext uri="{FF2B5EF4-FFF2-40B4-BE49-F238E27FC236}">
                <a16:creationId xmlns:a16="http://schemas.microsoft.com/office/drawing/2014/main" id="{667A0218-5CF5-0FCD-5EF5-2DC8710250FB}"/>
              </a:ext>
            </a:extLst>
          </p:cNvPr>
          <p:cNvPicPr>
            <a:picLocks noChangeAspect="1"/>
          </p:cNvPicPr>
          <p:nvPr/>
        </p:nvPicPr>
        <p:blipFill>
          <a:blip r:embed="rId3"/>
          <a:stretch>
            <a:fillRect/>
          </a:stretch>
        </p:blipFill>
        <p:spPr>
          <a:xfrm>
            <a:off x="354830" y="1781320"/>
            <a:ext cx="5164775" cy="4596524"/>
          </a:xfrm>
          <a:prstGeom prst="rect">
            <a:avLst/>
          </a:prstGeom>
        </p:spPr>
      </p:pic>
    </p:spTree>
    <p:extLst>
      <p:ext uri="{BB962C8B-B14F-4D97-AF65-F5344CB8AC3E}">
        <p14:creationId xmlns:p14="http://schemas.microsoft.com/office/powerpoint/2010/main" val="2909396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C7BB-9927-B3A1-1D2B-F0DB5A4864AD}"/>
              </a:ext>
            </a:extLst>
          </p:cNvPr>
          <p:cNvSpPr>
            <a:spLocks noGrp="1"/>
          </p:cNvSpPr>
          <p:nvPr>
            <p:ph type="title"/>
          </p:nvPr>
        </p:nvSpPr>
        <p:spPr>
          <a:xfrm>
            <a:off x="1518150" y="365125"/>
            <a:ext cx="10515600" cy="1325563"/>
          </a:xfrm>
        </p:spPr>
        <p:txBody>
          <a:bodyPr/>
          <a:lstStyle/>
          <a:p>
            <a:r>
              <a:rPr lang="en-US" dirty="0"/>
              <a:t>Balanced Data</a:t>
            </a:r>
            <a:endParaRPr lang="en-IL" dirty="0"/>
          </a:p>
        </p:txBody>
      </p:sp>
      <p:pic>
        <p:nvPicPr>
          <p:cNvPr id="9" name="Picture 8">
            <a:extLst>
              <a:ext uri="{FF2B5EF4-FFF2-40B4-BE49-F238E27FC236}">
                <a16:creationId xmlns:a16="http://schemas.microsoft.com/office/drawing/2014/main" id="{22E4A69C-4839-7731-82B7-BE273088B1E8}"/>
              </a:ext>
            </a:extLst>
          </p:cNvPr>
          <p:cNvPicPr>
            <a:picLocks noChangeAspect="1"/>
          </p:cNvPicPr>
          <p:nvPr/>
        </p:nvPicPr>
        <p:blipFill>
          <a:blip r:embed="rId2"/>
          <a:stretch>
            <a:fillRect/>
          </a:stretch>
        </p:blipFill>
        <p:spPr>
          <a:xfrm>
            <a:off x="1518150" y="2345696"/>
            <a:ext cx="8384979" cy="1171600"/>
          </a:xfrm>
          <a:prstGeom prst="rect">
            <a:avLst/>
          </a:prstGeom>
        </p:spPr>
      </p:pic>
      <p:pic>
        <p:nvPicPr>
          <p:cNvPr id="11" name="Picture 10">
            <a:extLst>
              <a:ext uri="{FF2B5EF4-FFF2-40B4-BE49-F238E27FC236}">
                <a16:creationId xmlns:a16="http://schemas.microsoft.com/office/drawing/2014/main" id="{D9EC2EE2-40C2-60A3-C274-16C94D356C69}"/>
              </a:ext>
            </a:extLst>
          </p:cNvPr>
          <p:cNvPicPr>
            <a:picLocks noChangeAspect="1"/>
          </p:cNvPicPr>
          <p:nvPr/>
        </p:nvPicPr>
        <p:blipFill>
          <a:blip r:embed="rId3"/>
          <a:stretch>
            <a:fillRect/>
          </a:stretch>
        </p:blipFill>
        <p:spPr>
          <a:xfrm>
            <a:off x="1518150" y="3579917"/>
            <a:ext cx="8384979" cy="1392192"/>
          </a:xfrm>
          <a:prstGeom prst="rect">
            <a:avLst/>
          </a:prstGeom>
        </p:spPr>
      </p:pic>
    </p:spTree>
    <p:extLst>
      <p:ext uri="{BB962C8B-B14F-4D97-AF65-F5344CB8AC3E}">
        <p14:creationId xmlns:p14="http://schemas.microsoft.com/office/powerpoint/2010/main" val="1953826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CA4E7-8126-AEDD-AE48-2E50AB668ACB}"/>
              </a:ext>
            </a:extLst>
          </p:cNvPr>
          <p:cNvSpPr>
            <a:spLocks noGrp="1"/>
          </p:cNvSpPr>
          <p:nvPr>
            <p:ph type="title"/>
          </p:nvPr>
        </p:nvSpPr>
        <p:spPr>
          <a:xfrm>
            <a:off x="838200" y="924878"/>
            <a:ext cx="10515600" cy="1325563"/>
          </a:xfrm>
        </p:spPr>
        <p:txBody>
          <a:bodyPr>
            <a:normAutofit fontScale="90000"/>
          </a:bodyPr>
          <a:lstStyle/>
          <a:p>
            <a:r>
              <a:rPr lang="en-US" dirty="0"/>
              <a:t>Perform K-Cross Validation</a:t>
            </a:r>
            <a:br>
              <a:rPr lang="en-US" dirty="0"/>
            </a:br>
            <a:endParaRPr lang="en-IL" dirty="0"/>
          </a:p>
        </p:txBody>
      </p:sp>
      <p:sp>
        <p:nvSpPr>
          <p:cNvPr id="3" name="Content Placeholder 2">
            <a:extLst>
              <a:ext uri="{FF2B5EF4-FFF2-40B4-BE49-F238E27FC236}">
                <a16:creationId xmlns:a16="http://schemas.microsoft.com/office/drawing/2014/main" id="{7642C38A-7225-852E-923C-D02316F094B9}"/>
              </a:ext>
            </a:extLst>
          </p:cNvPr>
          <p:cNvSpPr>
            <a:spLocks noGrp="1"/>
          </p:cNvSpPr>
          <p:nvPr>
            <p:ph idx="1"/>
          </p:nvPr>
        </p:nvSpPr>
        <p:spPr/>
        <p:txBody>
          <a:bodyPr/>
          <a:lstStyle/>
          <a:p>
            <a:pPr marL="0" indent="0">
              <a:buNone/>
            </a:pPr>
            <a:r>
              <a:rPr lang="en-GB" dirty="0"/>
              <a:t>Perform k-fold cross-validation on multiple machine learning models: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And calculate the accuracy, balanced accuracy and confusion matrix for each model. </a:t>
            </a:r>
            <a:endParaRPr lang="en-IL" dirty="0"/>
          </a:p>
        </p:txBody>
      </p:sp>
      <p:pic>
        <p:nvPicPr>
          <p:cNvPr id="5" name="Picture 4">
            <a:extLst>
              <a:ext uri="{FF2B5EF4-FFF2-40B4-BE49-F238E27FC236}">
                <a16:creationId xmlns:a16="http://schemas.microsoft.com/office/drawing/2014/main" id="{DE12C632-DE2A-6C87-9F5E-D8FDA1D8472F}"/>
              </a:ext>
            </a:extLst>
          </p:cNvPr>
          <p:cNvPicPr>
            <a:picLocks noChangeAspect="1"/>
          </p:cNvPicPr>
          <p:nvPr/>
        </p:nvPicPr>
        <p:blipFill>
          <a:blip r:embed="rId2"/>
          <a:stretch>
            <a:fillRect/>
          </a:stretch>
        </p:blipFill>
        <p:spPr>
          <a:xfrm>
            <a:off x="2601401" y="2500255"/>
            <a:ext cx="5364039" cy="2101330"/>
          </a:xfrm>
          <a:prstGeom prst="rect">
            <a:avLst/>
          </a:prstGeom>
        </p:spPr>
      </p:pic>
    </p:spTree>
    <p:extLst>
      <p:ext uri="{BB962C8B-B14F-4D97-AF65-F5344CB8AC3E}">
        <p14:creationId xmlns:p14="http://schemas.microsoft.com/office/powerpoint/2010/main" val="1267015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6310-77BC-0ED0-8B9A-61A5F71E092F}"/>
              </a:ext>
            </a:extLst>
          </p:cNvPr>
          <p:cNvSpPr>
            <a:spLocks noGrp="1"/>
          </p:cNvSpPr>
          <p:nvPr>
            <p:ph type="title"/>
          </p:nvPr>
        </p:nvSpPr>
        <p:spPr/>
        <p:txBody>
          <a:bodyPr/>
          <a:lstStyle/>
          <a:p>
            <a:r>
              <a:rPr lang="en-US" dirty="0"/>
              <a:t>Evaluating Model Performance</a:t>
            </a:r>
            <a:endParaRPr lang="en-IL" dirty="0"/>
          </a:p>
        </p:txBody>
      </p:sp>
      <p:sp>
        <p:nvSpPr>
          <p:cNvPr id="3" name="Content Placeholder 2">
            <a:extLst>
              <a:ext uri="{FF2B5EF4-FFF2-40B4-BE49-F238E27FC236}">
                <a16:creationId xmlns:a16="http://schemas.microsoft.com/office/drawing/2014/main" id="{2DBE5D96-5764-AEDD-2101-B72C101732C8}"/>
              </a:ext>
            </a:extLst>
          </p:cNvPr>
          <p:cNvSpPr>
            <a:spLocks noGrp="1"/>
          </p:cNvSpPr>
          <p:nvPr>
            <p:ph idx="1"/>
          </p:nvPr>
        </p:nvSpPr>
        <p:spPr/>
        <p:txBody>
          <a:bodyPr>
            <a:normAutofit/>
          </a:bodyPr>
          <a:lstStyle/>
          <a:p>
            <a:pPr marL="0" indent="0">
              <a:buNone/>
            </a:pPr>
            <a:r>
              <a:rPr lang="en-GB" dirty="0"/>
              <a:t>To evaluate the performance of the models, we will look at the visualizations of the </a:t>
            </a:r>
            <a:r>
              <a:rPr lang="en-GB" b="1" dirty="0"/>
              <a:t>confusion matrix</a:t>
            </a:r>
            <a:r>
              <a:rPr lang="en-GB" dirty="0"/>
              <a:t>, accuracy, and balanced accuracy. </a:t>
            </a:r>
          </a:p>
          <a:p>
            <a:pPr marL="0" indent="0">
              <a:buNone/>
            </a:pPr>
            <a:r>
              <a:rPr lang="en-GB" dirty="0"/>
              <a:t>The confusion matrix visually shows the model's capacity to accurately classify data points into their correct categories. </a:t>
            </a:r>
          </a:p>
          <a:p>
            <a:pPr marL="0" indent="0">
              <a:buNone/>
            </a:pPr>
            <a:r>
              <a:rPr lang="en-GB" dirty="0"/>
              <a:t>The </a:t>
            </a:r>
            <a:r>
              <a:rPr lang="en-GB" b="1" dirty="0"/>
              <a:t>accuracy</a:t>
            </a:r>
            <a:r>
              <a:rPr lang="en-GB" dirty="0"/>
              <a:t> metric represents the overall accuracy of the model's predictions, while the </a:t>
            </a:r>
            <a:r>
              <a:rPr lang="en-GB" b="1" dirty="0"/>
              <a:t>balanced accuracy </a:t>
            </a:r>
            <a:r>
              <a:rPr lang="en-GB" dirty="0"/>
              <a:t>factor considers the class imbalance in the data and ensures that the model performs equally well on both the majority and minority classes. </a:t>
            </a:r>
          </a:p>
          <a:p>
            <a:pPr marL="0" indent="0">
              <a:buNone/>
            </a:pPr>
            <a:r>
              <a:rPr lang="en-GB" dirty="0"/>
              <a:t>Balanced accuracy is a valuable metric when the class distribution in the data is imbalanced. It gives a fair representation of the model's performance by considering both positive and negative cases equally. In such situations, accuracy may not be a good indicator of the model's performance as it could be biased towards the majority class..</a:t>
            </a:r>
          </a:p>
          <a:p>
            <a:pPr marL="0" indent="0">
              <a:buNone/>
            </a:pPr>
            <a:endParaRPr lang="en-IL" dirty="0"/>
          </a:p>
        </p:txBody>
      </p:sp>
    </p:spTree>
    <p:extLst>
      <p:ext uri="{BB962C8B-B14F-4D97-AF65-F5344CB8AC3E}">
        <p14:creationId xmlns:p14="http://schemas.microsoft.com/office/powerpoint/2010/main" val="2795809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74A83-05DC-CBBF-1C32-0AF85FA9A116}"/>
              </a:ext>
            </a:extLst>
          </p:cNvPr>
          <p:cNvSpPr>
            <a:spLocks noGrp="1"/>
          </p:cNvSpPr>
          <p:nvPr>
            <p:ph type="title"/>
          </p:nvPr>
        </p:nvSpPr>
        <p:spPr>
          <a:xfrm>
            <a:off x="838201" y="659527"/>
            <a:ext cx="4638567" cy="3390880"/>
          </a:xfrm>
        </p:spPr>
        <p:txBody>
          <a:bodyPr vert="horz" lIns="91440" tIns="45720" rIns="91440" bIns="45720" rtlCol="0" anchor="t">
            <a:normAutofit/>
          </a:bodyPr>
          <a:lstStyle/>
          <a:p>
            <a:r>
              <a:rPr lang="en-US" sz="6600"/>
              <a:t>Evaluation Metrics</a:t>
            </a:r>
          </a:p>
        </p:txBody>
      </p:sp>
      <p:pic>
        <p:nvPicPr>
          <p:cNvPr id="5" name="Picture 4">
            <a:extLst>
              <a:ext uri="{FF2B5EF4-FFF2-40B4-BE49-F238E27FC236}">
                <a16:creationId xmlns:a16="http://schemas.microsoft.com/office/drawing/2014/main" id="{1F8DE4F3-756B-E7AA-23D1-041B02023F7E}"/>
              </a:ext>
            </a:extLst>
          </p:cNvPr>
          <p:cNvPicPr>
            <a:picLocks noChangeAspect="1"/>
          </p:cNvPicPr>
          <p:nvPr/>
        </p:nvPicPr>
        <p:blipFill rotWithShape="1">
          <a:blip r:embed="rId2"/>
          <a:srcRect t="2592"/>
          <a:stretch/>
        </p:blipFill>
        <p:spPr>
          <a:xfrm>
            <a:off x="6096000" y="2245360"/>
            <a:ext cx="5492766" cy="3183497"/>
          </a:xfrm>
          <a:prstGeom prst="rect">
            <a:avLst/>
          </a:prstGeom>
        </p:spPr>
      </p:pic>
      <p:pic>
        <p:nvPicPr>
          <p:cNvPr id="15" name="Picture 14">
            <a:extLst>
              <a:ext uri="{FF2B5EF4-FFF2-40B4-BE49-F238E27FC236}">
                <a16:creationId xmlns:a16="http://schemas.microsoft.com/office/drawing/2014/main" id="{568E98AB-48DF-5857-E0C9-6D9265F3838B}"/>
              </a:ext>
            </a:extLst>
          </p:cNvPr>
          <p:cNvPicPr>
            <a:picLocks noChangeAspect="1"/>
          </p:cNvPicPr>
          <p:nvPr/>
        </p:nvPicPr>
        <p:blipFill>
          <a:blip r:embed="rId3"/>
          <a:stretch>
            <a:fillRect/>
          </a:stretch>
        </p:blipFill>
        <p:spPr>
          <a:xfrm>
            <a:off x="838201" y="3127359"/>
            <a:ext cx="4323751" cy="923048"/>
          </a:xfrm>
          <a:prstGeom prst="rect">
            <a:avLst/>
          </a:prstGeom>
        </p:spPr>
      </p:pic>
      <p:pic>
        <p:nvPicPr>
          <p:cNvPr id="17" name="Picture 16">
            <a:extLst>
              <a:ext uri="{FF2B5EF4-FFF2-40B4-BE49-F238E27FC236}">
                <a16:creationId xmlns:a16="http://schemas.microsoft.com/office/drawing/2014/main" id="{CC8AF1D9-5894-F1F0-6621-8A23E50B77D8}"/>
              </a:ext>
            </a:extLst>
          </p:cNvPr>
          <p:cNvPicPr>
            <a:picLocks noChangeAspect="1"/>
          </p:cNvPicPr>
          <p:nvPr/>
        </p:nvPicPr>
        <p:blipFill>
          <a:blip r:embed="rId4"/>
          <a:stretch>
            <a:fillRect/>
          </a:stretch>
        </p:blipFill>
        <p:spPr>
          <a:xfrm>
            <a:off x="838201" y="4069633"/>
            <a:ext cx="5001407" cy="923047"/>
          </a:xfrm>
          <a:prstGeom prst="rect">
            <a:avLst/>
          </a:prstGeom>
        </p:spPr>
      </p:pic>
    </p:spTree>
    <p:extLst>
      <p:ext uri="{BB962C8B-B14F-4D97-AF65-F5344CB8AC3E}">
        <p14:creationId xmlns:p14="http://schemas.microsoft.com/office/powerpoint/2010/main" val="1187925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D92A-444C-1134-908A-3F8FEEFAD4ED}"/>
              </a:ext>
            </a:extLst>
          </p:cNvPr>
          <p:cNvSpPr>
            <a:spLocks noGrp="1"/>
          </p:cNvSpPr>
          <p:nvPr>
            <p:ph type="title"/>
          </p:nvPr>
        </p:nvSpPr>
        <p:spPr>
          <a:xfrm>
            <a:off x="838200" y="-223826"/>
            <a:ext cx="10515600" cy="1325563"/>
          </a:xfrm>
        </p:spPr>
        <p:txBody>
          <a:bodyPr/>
          <a:lstStyle/>
          <a:p>
            <a:r>
              <a:rPr lang="en-US" sz="3200" dirty="0" err="1"/>
              <a:t>KMeans</a:t>
            </a:r>
            <a:endParaRPr lang="en-IL" dirty="0"/>
          </a:p>
        </p:txBody>
      </p:sp>
      <p:pic>
        <p:nvPicPr>
          <p:cNvPr id="16" name="Picture 15">
            <a:extLst>
              <a:ext uri="{FF2B5EF4-FFF2-40B4-BE49-F238E27FC236}">
                <a16:creationId xmlns:a16="http://schemas.microsoft.com/office/drawing/2014/main" id="{41D4DD56-8D1D-5274-C9B3-6FF42ADAA9B8}"/>
              </a:ext>
            </a:extLst>
          </p:cNvPr>
          <p:cNvPicPr>
            <a:picLocks noChangeAspect="1"/>
          </p:cNvPicPr>
          <p:nvPr/>
        </p:nvPicPr>
        <p:blipFill>
          <a:blip r:embed="rId2"/>
          <a:stretch>
            <a:fillRect/>
          </a:stretch>
        </p:blipFill>
        <p:spPr>
          <a:xfrm>
            <a:off x="143402" y="1177893"/>
            <a:ext cx="3987622" cy="4827926"/>
          </a:xfrm>
          <a:prstGeom prst="rect">
            <a:avLst/>
          </a:prstGeom>
        </p:spPr>
      </p:pic>
      <p:pic>
        <p:nvPicPr>
          <p:cNvPr id="18" name="Picture 17">
            <a:extLst>
              <a:ext uri="{FF2B5EF4-FFF2-40B4-BE49-F238E27FC236}">
                <a16:creationId xmlns:a16="http://schemas.microsoft.com/office/drawing/2014/main" id="{FF44F757-E4FE-9F72-C08E-4A07855F6F37}"/>
              </a:ext>
            </a:extLst>
          </p:cNvPr>
          <p:cNvPicPr>
            <a:picLocks noChangeAspect="1"/>
          </p:cNvPicPr>
          <p:nvPr/>
        </p:nvPicPr>
        <p:blipFill>
          <a:blip r:embed="rId3"/>
          <a:stretch>
            <a:fillRect/>
          </a:stretch>
        </p:blipFill>
        <p:spPr>
          <a:xfrm>
            <a:off x="4173134" y="1265699"/>
            <a:ext cx="3987622" cy="4603414"/>
          </a:xfrm>
          <a:prstGeom prst="rect">
            <a:avLst/>
          </a:prstGeom>
        </p:spPr>
      </p:pic>
      <p:sp>
        <p:nvSpPr>
          <p:cNvPr id="19" name="Title 1">
            <a:extLst>
              <a:ext uri="{FF2B5EF4-FFF2-40B4-BE49-F238E27FC236}">
                <a16:creationId xmlns:a16="http://schemas.microsoft.com/office/drawing/2014/main" id="{346EDD18-E408-D1DC-670F-3BDE9FE75797}"/>
              </a:ext>
            </a:extLst>
          </p:cNvPr>
          <p:cNvSpPr txBox="1">
            <a:spLocks/>
          </p:cNvSpPr>
          <p:nvPr/>
        </p:nvSpPr>
        <p:spPr>
          <a:xfrm>
            <a:off x="4253872" y="-212175"/>
            <a:ext cx="105156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sz="3200" dirty="0" err="1"/>
              <a:t>LogisticRegression</a:t>
            </a:r>
            <a:endParaRPr lang="en-US" sz="3200" dirty="0"/>
          </a:p>
        </p:txBody>
      </p:sp>
      <p:pic>
        <p:nvPicPr>
          <p:cNvPr id="21" name="Picture 20">
            <a:extLst>
              <a:ext uri="{FF2B5EF4-FFF2-40B4-BE49-F238E27FC236}">
                <a16:creationId xmlns:a16="http://schemas.microsoft.com/office/drawing/2014/main" id="{63CF5E60-86C2-D014-906B-929BBDBB9F51}"/>
              </a:ext>
            </a:extLst>
          </p:cNvPr>
          <p:cNvPicPr>
            <a:picLocks noChangeAspect="1"/>
          </p:cNvPicPr>
          <p:nvPr/>
        </p:nvPicPr>
        <p:blipFill>
          <a:blip r:embed="rId4"/>
          <a:stretch>
            <a:fillRect/>
          </a:stretch>
        </p:blipFill>
        <p:spPr>
          <a:xfrm>
            <a:off x="8003452" y="1177893"/>
            <a:ext cx="4188548" cy="4865644"/>
          </a:xfrm>
          <a:prstGeom prst="rect">
            <a:avLst/>
          </a:prstGeom>
        </p:spPr>
      </p:pic>
      <p:sp>
        <p:nvSpPr>
          <p:cNvPr id="24" name="Title 1">
            <a:extLst>
              <a:ext uri="{FF2B5EF4-FFF2-40B4-BE49-F238E27FC236}">
                <a16:creationId xmlns:a16="http://schemas.microsoft.com/office/drawing/2014/main" id="{7C89F671-4DA3-A432-7CCC-9D49CD9EDC9E}"/>
              </a:ext>
            </a:extLst>
          </p:cNvPr>
          <p:cNvSpPr txBox="1">
            <a:spLocks/>
          </p:cNvSpPr>
          <p:nvPr/>
        </p:nvSpPr>
        <p:spPr>
          <a:xfrm>
            <a:off x="9078343" y="-194728"/>
            <a:ext cx="105156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sz="3200" dirty="0"/>
              <a:t>KNN</a:t>
            </a:r>
          </a:p>
        </p:txBody>
      </p:sp>
    </p:spTree>
    <p:extLst>
      <p:ext uri="{BB962C8B-B14F-4D97-AF65-F5344CB8AC3E}">
        <p14:creationId xmlns:p14="http://schemas.microsoft.com/office/powerpoint/2010/main" val="4261836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D92A-444C-1134-908A-3F8FEEFAD4ED}"/>
              </a:ext>
            </a:extLst>
          </p:cNvPr>
          <p:cNvSpPr>
            <a:spLocks noGrp="1"/>
          </p:cNvSpPr>
          <p:nvPr>
            <p:ph type="title"/>
          </p:nvPr>
        </p:nvSpPr>
        <p:spPr>
          <a:xfrm>
            <a:off x="1047151" y="-241249"/>
            <a:ext cx="10515600" cy="1325563"/>
          </a:xfrm>
        </p:spPr>
        <p:txBody>
          <a:bodyPr/>
          <a:lstStyle/>
          <a:p>
            <a:r>
              <a:rPr lang="en-US" sz="3200" dirty="0"/>
              <a:t>SVC</a:t>
            </a:r>
            <a:endParaRPr lang="en-IL" dirty="0"/>
          </a:p>
        </p:txBody>
      </p:sp>
      <p:sp>
        <p:nvSpPr>
          <p:cNvPr id="19" name="Title 1">
            <a:extLst>
              <a:ext uri="{FF2B5EF4-FFF2-40B4-BE49-F238E27FC236}">
                <a16:creationId xmlns:a16="http://schemas.microsoft.com/office/drawing/2014/main" id="{346EDD18-E408-D1DC-670F-3BDE9FE75797}"/>
              </a:ext>
            </a:extLst>
          </p:cNvPr>
          <p:cNvSpPr txBox="1">
            <a:spLocks/>
          </p:cNvSpPr>
          <p:nvPr/>
        </p:nvSpPr>
        <p:spPr>
          <a:xfrm>
            <a:off x="4245246" y="-240343"/>
            <a:ext cx="105156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sz="3200" dirty="0" err="1"/>
              <a:t>RandomForest</a:t>
            </a:r>
            <a:endParaRPr lang="en-US" sz="3200" dirty="0"/>
          </a:p>
        </p:txBody>
      </p:sp>
      <p:sp>
        <p:nvSpPr>
          <p:cNvPr id="24" name="Title 1">
            <a:extLst>
              <a:ext uri="{FF2B5EF4-FFF2-40B4-BE49-F238E27FC236}">
                <a16:creationId xmlns:a16="http://schemas.microsoft.com/office/drawing/2014/main" id="{7C89F671-4DA3-A432-7CCC-9D49CD9EDC9E}"/>
              </a:ext>
            </a:extLst>
          </p:cNvPr>
          <p:cNvSpPr txBox="1">
            <a:spLocks/>
          </p:cNvSpPr>
          <p:nvPr/>
        </p:nvSpPr>
        <p:spPr>
          <a:xfrm>
            <a:off x="8500373" y="-221898"/>
            <a:ext cx="105156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sz="3200" dirty="0" err="1"/>
              <a:t>DecisionTree</a:t>
            </a:r>
            <a:endParaRPr lang="en-US" sz="3200" dirty="0"/>
          </a:p>
        </p:txBody>
      </p:sp>
      <p:pic>
        <p:nvPicPr>
          <p:cNvPr id="4" name="Picture 3">
            <a:extLst>
              <a:ext uri="{FF2B5EF4-FFF2-40B4-BE49-F238E27FC236}">
                <a16:creationId xmlns:a16="http://schemas.microsoft.com/office/drawing/2014/main" id="{A6E445D4-2A61-E9D4-C973-A75643BC3AE5}"/>
              </a:ext>
            </a:extLst>
          </p:cNvPr>
          <p:cNvPicPr>
            <a:picLocks noChangeAspect="1"/>
          </p:cNvPicPr>
          <p:nvPr/>
        </p:nvPicPr>
        <p:blipFill>
          <a:blip r:embed="rId2"/>
          <a:stretch>
            <a:fillRect/>
          </a:stretch>
        </p:blipFill>
        <p:spPr>
          <a:xfrm>
            <a:off x="0" y="1224173"/>
            <a:ext cx="4350322" cy="4966228"/>
          </a:xfrm>
          <a:prstGeom prst="rect">
            <a:avLst/>
          </a:prstGeom>
        </p:spPr>
      </p:pic>
      <p:pic>
        <p:nvPicPr>
          <p:cNvPr id="6" name="Picture 5">
            <a:extLst>
              <a:ext uri="{FF2B5EF4-FFF2-40B4-BE49-F238E27FC236}">
                <a16:creationId xmlns:a16="http://schemas.microsoft.com/office/drawing/2014/main" id="{0748C7EF-7265-F6F5-2716-52BF34858915}"/>
              </a:ext>
            </a:extLst>
          </p:cNvPr>
          <p:cNvPicPr>
            <a:picLocks noChangeAspect="1"/>
          </p:cNvPicPr>
          <p:nvPr/>
        </p:nvPicPr>
        <p:blipFill>
          <a:blip r:embed="rId3"/>
          <a:stretch>
            <a:fillRect/>
          </a:stretch>
        </p:blipFill>
        <p:spPr>
          <a:xfrm>
            <a:off x="3968257" y="1276734"/>
            <a:ext cx="4255486" cy="4861105"/>
          </a:xfrm>
          <a:prstGeom prst="rect">
            <a:avLst/>
          </a:prstGeom>
        </p:spPr>
      </p:pic>
      <p:pic>
        <p:nvPicPr>
          <p:cNvPr id="8" name="Picture 7">
            <a:extLst>
              <a:ext uri="{FF2B5EF4-FFF2-40B4-BE49-F238E27FC236}">
                <a16:creationId xmlns:a16="http://schemas.microsoft.com/office/drawing/2014/main" id="{35117F2C-4661-ACAB-490C-8DBB84D13AE6}"/>
              </a:ext>
            </a:extLst>
          </p:cNvPr>
          <p:cNvPicPr>
            <a:picLocks noChangeAspect="1"/>
          </p:cNvPicPr>
          <p:nvPr/>
        </p:nvPicPr>
        <p:blipFill>
          <a:blip r:embed="rId4"/>
          <a:stretch>
            <a:fillRect/>
          </a:stretch>
        </p:blipFill>
        <p:spPr>
          <a:xfrm>
            <a:off x="8318579" y="1610616"/>
            <a:ext cx="3816930" cy="4527223"/>
          </a:xfrm>
          <a:prstGeom prst="rect">
            <a:avLst/>
          </a:prstGeom>
        </p:spPr>
      </p:pic>
    </p:spTree>
    <p:extLst>
      <p:ext uri="{BB962C8B-B14F-4D97-AF65-F5344CB8AC3E}">
        <p14:creationId xmlns:p14="http://schemas.microsoft.com/office/powerpoint/2010/main" val="3777439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2FD59A9-3977-DF04-C561-B14466638C4A}"/>
              </a:ext>
            </a:extLst>
          </p:cNvPr>
          <p:cNvPicPr>
            <a:picLocks noChangeAspect="1"/>
          </p:cNvPicPr>
          <p:nvPr/>
        </p:nvPicPr>
        <p:blipFill>
          <a:blip r:embed="rId2"/>
          <a:stretch>
            <a:fillRect/>
          </a:stretch>
        </p:blipFill>
        <p:spPr>
          <a:xfrm>
            <a:off x="1016152" y="596644"/>
            <a:ext cx="5855001" cy="5664712"/>
          </a:xfrm>
          <a:prstGeom prst="rect">
            <a:avLst/>
          </a:prstGeom>
        </p:spPr>
      </p:pic>
      <p:sp>
        <p:nvSpPr>
          <p:cNvPr id="16" name="TextBox 15">
            <a:extLst>
              <a:ext uri="{FF2B5EF4-FFF2-40B4-BE49-F238E27FC236}">
                <a16:creationId xmlns:a16="http://schemas.microsoft.com/office/drawing/2014/main" id="{BEB388EA-8F99-CA00-761C-1EC02BA935AE}"/>
              </a:ext>
            </a:extLst>
          </p:cNvPr>
          <p:cNvSpPr txBox="1"/>
          <p:nvPr/>
        </p:nvSpPr>
        <p:spPr>
          <a:xfrm>
            <a:off x="7757839" y="3564412"/>
            <a:ext cx="3748361" cy="2696944"/>
          </a:xfrm>
          <a:prstGeom prst="rect">
            <a:avLst/>
          </a:prstGeom>
        </p:spPr>
        <p:txBody>
          <a:bodyPr vert="horz" lIns="91440" tIns="45720" rIns="91440" bIns="45720" rtlCol="0">
            <a:normAutofit/>
          </a:bodyPr>
          <a:lstStyle/>
          <a:p>
            <a:pPr indent="-228600">
              <a:lnSpc>
                <a:spcPct val="110000"/>
              </a:lnSpc>
              <a:spcAft>
                <a:spcPts val="600"/>
              </a:spcAft>
              <a:buClr>
                <a:schemeClr val="tx2"/>
              </a:buClr>
              <a:buFont typeface="Arial" panose="020B0604020202020204" pitchFamily="34" charset="0"/>
              <a:buChar char="•"/>
            </a:pPr>
            <a:r>
              <a:rPr lang="en-US" dirty="0"/>
              <a:t>As we can see, SVC and Logistic Regression provide us with the best results – about 70% accuracy and balanced accuracy</a:t>
            </a:r>
          </a:p>
        </p:txBody>
      </p:sp>
    </p:spTree>
    <p:extLst>
      <p:ext uri="{BB962C8B-B14F-4D97-AF65-F5344CB8AC3E}">
        <p14:creationId xmlns:p14="http://schemas.microsoft.com/office/powerpoint/2010/main" val="1442853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543D-0EC3-D28C-4E08-7BBCA375081D}"/>
              </a:ext>
            </a:extLst>
          </p:cNvPr>
          <p:cNvSpPr>
            <a:spLocks noGrp="1"/>
          </p:cNvSpPr>
          <p:nvPr>
            <p:ph type="title"/>
          </p:nvPr>
        </p:nvSpPr>
        <p:spPr/>
        <p:txBody>
          <a:bodyPr>
            <a:normAutofit fontScale="90000"/>
          </a:bodyPr>
          <a:lstStyle/>
          <a:p>
            <a:r>
              <a:rPr lang="en-GB" dirty="0" err="1"/>
              <a:t>Modeling</a:t>
            </a:r>
            <a:r>
              <a:rPr lang="en-GB" dirty="0"/>
              <a:t> Imbalanced Data with Specialized Algorithms</a:t>
            </a:r>
            <a:endParaRPr lang="en-IL" dirty="0"/>
          </a:p>
        </p:txBody>
      </p:sp>
      <p:sp>
        <p:nvSpPr>
          <p:cNvPr id="3" name="Content Placeholder 2">
            <a:extLst>
              <a:ext uri="{FF2B5EF4-FFF2-40B4-BE49-F238E27FC236}">
                <a16:creationId xmlns:a16="http://schemas.microsoft.com/office/drawing/2014/main" id="{A22FC299-AE9F-1CD9-269F-398ADA19F407}"/>
              </a:ext>
            </a:extLst>
          </p:cNvPr>
          <p:cNvSpPr>
            <a:spLocks noGrp="1"/>
          </p:cNvSpPr>
          <p:nvPr>
            <p:ph idx="1"/>
          </p:nvPr>
        </p:nvSpPr>
        <p:spPr/>
        <p:txBody>
          <a:bodyPr>
            <a:normAutofit fontScale="92500" lnSpcReduction="20000"/>
          </a:bodyPr>
          <a:lstStyle/>
          <a:p>
            <a:pPr marL="0" indent="0">
              <a:buNone/>
            </a:pPr>
            <a:r>
              <a:rPr lang="en-GB" dirty="0" err="1"/>
              <a:t>BalancedRandomForestClassifier</a:t>
            </a:r>
            <a:r>
              <a:rPr lang="en-GB" dirty="0"/>
              <a:t> and </a:t>
            </a:r>
            <a:r>
              <a:rPr lang="en-GB" dirty="0" err="1"/>
              <a:t>BalancedBaggingClassifier</a:t>
            </a:r>
            <a:r>
              <a:rPr lang="en-GB" dirty="0"/>
              <a:t> are both ensemble learning algorithms used in machine learning for classification problems.</a:t>
            </a:r>
          </a:p>
          <a:p>
            <a:r>
              <a:rPr lang="en-GB" b="1" dirty="0" err="1"/>
              <a:t>BalancedRandomForestClassifier</a:t>
            </a:r>
            <a:r>
              <a:rPr lang="en-GB" dirty="0"/>
              <a:t> is an implementation of Random Forest that balances the class distribution. It balances the class distribution at the tree level by oversampling the minority class and </a:t>
            </a:r>
            <a:r>
              <a:rPr lang="en-GB" dirty="0" err="1"/>
              <a:t>undersampling</a:t>
            </a:r>
            <a:r>
              <a:rPr lang="en-GB" dirty="0"/>
              <a:t> the majority class.</a:t>
            </a:r>
          </a:p>
          <a:p>
            <a:r>
              <a:rPr lang="en-GB" b="1" dirty="0" err="1"/>
              <a:t>BalancedBaggingClassifier</a:t>
            </a:r>
            <a:r>
              <a:rPr lang="en-GB" dirty="0"/>
              <a:t> is an implementation of Bagging - train several models on different subsets of the training data, and then combine their predictions to make a final prediction.  that balances the class distribution by resampling the data with replacement in each iteration.</a:t>
            </a:r>
          </a:p>
          <a:p>
            <a:pPr marL="0" indent="0">
              <a:buNone/>
            </a:pPr>
            <a:r>
              <a:rPr lang="en-GB" dirty="0"/>
              <a:t>Both methods aim to balance the class distribution in the data to improve the performance of the classifier, but they balance the samples at different. </a:t>
            </a:r>
            <a:r>
              <a:rPr lang="en-GB" dirty="0" err="1"/>
              <a:t>BalancedBaggingClassifier</a:t>
            </a:r>
            <a:r>
              <a:rPr lang="en-GB" dirty="0"/>
              <a:t> balances the class distribution at the sample level for each base classifier, while </a:t>
            </a:r>
            <a:r>
              <a:rPr lang="en-GB" dirty="0" err="1"/>
              <a:t>BalancedRandomForestClassifier</a:t>
            </a:r>
            <a:r>
              <a:rPr lang="en-GB" dirty="0"/>
              <a:t> balances the class distribution at the tree level for each decision tree in the forest.</a:t>
            </a:r>
          </a:p>
        </p:txBody>
      </p:sp>
    </p:spTree>
    <p:extLst>
      <p:ext uri="{BB962C8B-B14F-4D97-AF65-F5344CB8AC3E}">
        <p14:creationId xmlns:p14="http://schemas.microsoft.com/office/powerpoint/2010/main" val="3171204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1598A-7927-2227-8B39-062193AC0C73}"/>
              </a:ext>
            </a:extLst>
          </p:cNvPr>
          <p:cNvSpPr>
            <a:spLocks noGrp="1"/>
          </p:cNvSpPr>
          <p:nvPr>
            <p:ph type="title"/>
          </p:nvPr>
        </p:nvSpPr>
        <p:spPr>
          <a:xfrm>
            <a:off x="6933714" y="477167"/>
            <a:ext cx="4988916" cy="2888685"/>
          </a:xfrm>
        </p:spPr>
        <p:txBody>
          <a:bodyPr vert="horz" lIns="91440" tIns="45720" rIns="91440" bIns="45720" rtlCol="0" anchor="b">
            <a:normAutofit/>
          </a:bodyPr>
          <a:lstStyle/>
          <a:p>
            <a:r>
              <a:rPr lang="en-US" sz="2200" kern="1200" dirty="0" err="1">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rPr>
              <a:t>BalancedRandomForestClassifier</a:t>
            </a:r>
            <a:r>
              <a:rPr lang="en-US" sz="22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rPr>
              <a:t> </a:t>
            </a:r>
          </a:p>
        </p:txBody>
      </p:sp>
      <p:sp>
        <p:nvSpPr>
          <p:cNvPr id="6" name="TextBox 5">
            <a:extLst>
              <a:ext uri="{FF2B5EF4-FFF2-40B4-BE49-F238E27FC236}">
                <a16:creationId xmlns:a16="http://schemas.microsoft.com/office/drawing/2014/main" id="{5D3BFF38-4341-E107-5D58-D9AC25CD3E49}"/>
              </a:ext>
            </a:extLst>
          </p:cNvPr>
          <p:cNvSpPr txBox="1"/>
          <p:nvPr/>
        </p:nvSpPr>
        <p:spPr>
          <a:xfrm>
            <a:off x="7041063" y="3558588"/>
            <a:ext cx="4605505" cy="2696944"/>
          </a:xfrm>
          <a:prstGeom prst="rect">
            <a:avLst/>
          </a:prstGeom>
        </p:spPr>
        <p:txBody>
          <a:bodyPr vert="horz" lIns="91440" tIns="45720" rIns="91440" bIns="45720" rtlCol="0">
            <a:normAutofit/>
          </a:bodyPr>
          <a:lstStyle/>
          <a:p>
            <a:pPr indent="-228600">
              <a:spcAft>
                <a:spcPts val="600"/>
              </a:spcAft>
              <a:buClr>
                <a:schemeClr val="tx2"/>
              </a:buClr>
              <a:buFont typeface="Arial" panose="020B0604020202020204" pitchFamily="34" charset="0"/>
              <a:buChar char="•"/>
            </a:pPr>
            <a:r>
              <a:rPr lang="en-US" dirty="0"/>
              <a:t>This model trains multiple decision trees on different subsets of the training data and aggregates their predictions to make a final prediction. To address the imbalance problem, it oversamples the minority class and under-samples the majority class before training each decision tree.</a:t>
            </a:r>
          </a:p>
        </p:txBody>
      </p:sp>
      <p:pic>
        <p:nvPicPr>
          <p:cNvPr id="5" name="Picture 4">
            <a:extLst>
              <a:ext uri="{FF2B5EF4-FFF2-40B4-BE49-F238E27FC236}">
                <a16:creationId xmlns:a16="http://schemas.microsoft.com/office/drawing/2014/main" id="{FD2FF0E9-7ECC-70E2-9E26-4958FBB87901}"/>
              </a:ext>
            </a:extLst>
          </p:cNvPr>
          <p:cNvPicPr>
            <a:picLocks noChangeAspect="1"/>
          </p:cNvPicPr>
          <p:nvPr/>
        </p:nvPicPr>
        <p:blipFill>
          <a:blip r:embed="rId2"/>
          <a:stretch>
            <a:fillRect/>
          </a:stretch>
        </p:blipFill>
        <p:spPr>
          <a:xfrm>
            <a:off x="698534" y="596643"/>
            <a:ext cx="5347648" cy="5658889"/>
          </a:xfrm>
          <a:prstGeom prst="rect">
            <a:avLst/>
          </a:prstGeom>
        </p:spPr>
      </p:pic>
    </p:spTree>
    <p:extLst>
      <p:ext uri="{BB962C8B-B14F-4D97-AF65-F5344CB8AC3E}">
        <p14:creationId xmlns:p14="http://schemas.microsoft.com/office/powerpoint/2010/main" val="211384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B1C21-F094-B785-B2DC-1518CE007007}"/>
              </a:ext>
            </a:extLst>
          </p:cNvPr>
          <p:cNvSpPr>
            <a:spLocks noGrp="1"/>
          </p:cNvSpPr>
          <p:nvPr>
            <p:ph type="title"/>
          </p:nvPr>
        </p:nvSpPr>
        <p:spPr>
          <a:xfrm>
            <a:off x="696882" y="681038"/>
            <a:ext cx="10515600" cy="1325563"/>
          </a:xfrm>
        </p:spPr>
        <p:txBody>
          <a:bodyPr>
            <a:normAutofit fontScale="90000"/>
          </a:bodyPr>
          <a:lstStyle/>
          <a:p>
            <a:r>
              <a:rPr lang="en-GB" b="1"/>
              <a:t>Data Preparation and Analysis</a:t>
            </a:r>
            <a:br>
              <a:rPr lang="en-IL"/>
            </a:br>
            <a:endParaRPr lang="en-IL" dirty="0"/>
          </a:p>
        </p:txBody>
      </p:sp>
      <p:sp>
        <p:nvSpPr>
          <p:cNvPr id="3" name="Content Placeholder 2">
            <a:extLst>
              <a:ext uri="{FF2B5EF4-FFF2-40B4-BE49-F238E27FC236}">
                <a16:creationId xmlns:a16="http://schemas.microsoft.com/office/drawing/2014/main" id="{AC448D62-7F2F-4EEA-3F7B-17BE91834FC0}"/>
              </a:ext>
            </a:extLst>
          </p:cNvPr>
          <p:cNvSpPr>
            <a:spLocks noGrp="1"/>
          </p:cNvSpPr>
          <p:nvPr>
            <p:ph idx="1"/>
          </p:nvPr>
        </p:nvSpPr>
        <p:spPr>
          <a:xfrm>
            <a:off x="696882" y="1583428"/>
            <a:ext cx="10515600" cy="4593534"/>
          </a:xfrm>
        </p:spPr>
        <p:txBody>
          <a:bodyPr>
            <a:noAutofit/>
          </a:bodyPr>
          <a:lstStyle/>
          <a:p>
            <a:pPr marL="0" indent="0">
              <a:buNone/>
            </a:pPr>
            <a:r>
              <a:rPr lang="en-GB" sz="1600" dirty="0"/>
              <a:t>Involved the following steps:</a:t>
            </a:r>
          </a:p>
          <a:p>
            <a:pPr lvl="1"/>
            <a:r>
              <a:rPr lang="en-GB" sz="1600" dirty="0"/>
              <a:t>Data Overview and Initial Assessment</a:t>
            </a:r>
          </a:p>
          <a:p>
            <a:pPr lvl="1"/>
            <a:r>
              <a:rPr lang="en-GB" sz="1600" dirty="0"/>
              <a:t>Dropping Non-Unique Values</a:t>
            </a:r>
          </a:p>
          <a:p>
            <a:pPr lvl="1"/>
            <a:r>
              <a:rPr lang="en-GB" sz="1600" dirty="0"/>
              <a:t>Counting Null Values</a:t>
            </a:r>
          </a:p>
          <a:p>
            <a:pPr lvl="1"/>
            <a:r>
              <a:rPr lang="en-GB" sz="1600" dirty="0"/>
              <a:t>Handling Missing Data</a:t>
            </a:r>
          </a:p>
          <a:p>
            <a:pPr lvl="1"/>
            <a:r>
              <a:rPr lang="en-GB" sz="1600" dirty="0"/>
              <a:t>Converting Object Data Types to Numerical</a:t>
            </a:r>
          </a:p>
          <a:p>
            <a:pPr lvl="1"/>
            <a:r>
              <a:rPr lang="en-GB" sz="1600" dirty="0"/>
              <a:t>Exploratory Data Analysis using Histograms and Correlation Analysis</a:t>
            </a:r>
          </a:p>
          <a:p>
            <a:pPr lvl="1"/>
            <a:r>
              <a:rPr lang="en-GB" sz="1600" dirty="0"/>
              <a:t>Outliers Detection and Analysis using Boxplots</a:t>
            </a:r>
          </a:p>
          <a:p>
            <a:pPr lvl="1"/>
            <a:r>
              <a:rPr lang="en-GB" sz="1600" dirty="0"/>
              <a:t>Descriptive Statistics</a:t>
            </a:r>
          </a:p>
          <a:p>
            <a:pPr lvl="1"/>
            <a:r>
              <a:rPr lang="en-GB" sz="1600" dirty="0"/>
              <a:t>Discretizing Continuous Columns</a:t>
            </a:r>
          </a:p>
          <a:p>
            <a:pPr lvl="1"/>
            <a:r>
              <a:rPr lang="en-GB" sz="1600" dirty="0"/>
              <a:t>Data Normalization</a:t>
            </a:r>
            <a:endParaRPr lang="en-US" sz="1600" dirty="0"/>
          </a:p>
          <a:p>
            <a:pPr marL="0" indent="0">
              <a:buNone/>
            </a:pPr>
            <a:r>
              <a:rPr lang="en-GB" sz="1600" dirty="0"/>
              <a:t>Each step will be detailed</a:t>
            </a:r>
            <a:endParaRPr lang="en-IL" sz="1600" dirty="0"/>
          </a:p>
        </p:txBody>
      </p:sp>
    </p:spTree>
    <p:extLst>
      <p:ext uri="{BB962C8B-B14F-4D97-AF65-F5344CB8AC3E}">
        <p14:creationId xmlns:p14="http://schemas.microsoft.com/office/powerpoint/2010/main" val="2585362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1598A-7927-2227-8B39-062193AC0C73}"/>
              </a:ext>
            </a:extLst>
          </p:cNvPr>
          <p:cNvSpPr>
            <a:spLocks noGrp="1"/>
          </p:cNvSpPr>
          <p:nvPr>
            <p:ph type="title"/>
          </p:nvPr>
        </p:nvSpPr>
        <p:spPr>
          <a:xfrm>
            <a:off x="6517284" y="506705"/>
            <a:ext cx="4988916" cy="2888685"/>
          </a:xfrm>
        </p:spPr>
        <p:txBody>
          <a:bodyPr vert="horz" lIns="91440" tIns="45720" rIns="91440" bIns="45720" rtlCol="0" anchor="b">
            <a:normAutofit/>
          </a:bodyPr>
          <a:lstStyle/>
          <a:p>
            <a:r>
              <a:rPr lang="en-US" sz="3000" kern="120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rPr>
              <a:t>BalancedBaggingClassifier </a:t>
            </a:r>
            <a:endParaRPr lang="en-US" sz="30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endParaRPr>
          </a:p>
        </p:txBody>
      </p:sp>
      <p:sp>
        <p:nvSpPr>
          <p:cNvPr id="7" name="TextBox 6">
            <a:extLst>
              <a:ext uri="{FF2B5EF4-FFF2-40B4-BE49-F238E27FC236}">
                <a16:creationId xmlns:a16="http://schemas.microsoft.com/office/drawing/2014/main" id="{60E9498A-9606-586B-6019-8AA21F6E349A}"/>
              </a:ext>
            </a:extLst>
          </p:cNvPr>
          <p:cNvSpPr txBox="1"/>
          <p:nvPr/>
        </p:nvSpPr>
        <p:spPr>
          <a:xfrm>
            <a:off x="6664345" y="3535204"/>
            <a:ext cx="4841855" cy="2696944"/>
          </a:xfrm>
          <a:prstGeom prst="rect">
            <a:avLst/>
          </a:prstGeom>
        </p:spPr>
        <p:txBody>
          <a:bodyPr vert="horz" lIns="91440" tIns="45720" rIns="91440" bIns="45720" rtlCol="0">
            <a:normAutofit/>
          </a:bodyPr>
          <a:lstStyle/>
          <a:p>
            <a:pPr indent="-228600">
              <a:spcAft>
                <a:spcPts val="600"/>
              </a:spcAft>
              <a:buClr>
                <a:schemeClr val="tx2"/>
              </a:buClr>
              <a:buFont typeface="Arial" panose="020B0604020202020204" pitchFamily="34" charset="0"/>
              <a:buChar char="•"/>
            </a:pPr>
            <a:r>
              <a:rPr lang="en-US" dirty="0"/>
              <a:t>This model creates multiple samples from the original data and balances the class distribution in each sample by either oversampling the minority class or </a:t>
            </a:r>
            <a:r>
              <a:rPr lang="en-US" dirty="0" err="1"/>
              <a:t>undersampling</a:t>
            </a:r>
            <a:r>
              <a:rPr lang="en-US" dirty="0"/>
              <a:t> the majority class. It then trains a base classifier on each sample and combines the results to make the final prediction.</a:t>
            </a:r>
          </a:p>
        </p:txBody>
      </p:sp>
      <p:pic>
        <p:nvPicPr>
          <p:cNvPr id="4" name="Picture 3">
            <a:extLst>
              <a:ext uri="{FF2B5EF4-FFF2-40B4-BE49-F238E27FC236}">
                <a16:creationId xmlns:a16="http://schemas.microsoft.com/office/drawing/2014/main" id="{308BFC1D-E853-2221-E400-3A32C5799765}"/>
              </a:ext>
            </a:extLst>
          </p:cNvPr>
          <p:cNvPicPr>
            <a:picLocks noChangeAspect="1"/>
          </p:cNvPicPr>
          <p:nvPr/>
        </p:nvPicPr>
        <p:blipFill>
          <a:blip r:embed="rId2"/>
          <a:stretch>
            <a:fillRect/>
          </a:stretch>
        </p:blipFill>
        <p:spPr>
          <a:xfrm>
            <a:off x="594359" y="620027"/>
            <a:ext cx="5555999" cy="5612121"/>
          </a:xfrm>
          <a:prstGeom prst="rect">
            <a:avLst/>
          </a:prstGeom>
        </p:spPr>
      </p:pic>
    </p:spTree>
    <p:extLst>
      <p:ext uri="{BB962C8B-B14F-4D97-AF65-F5344CB8AC3E}">
        <p14:creationId xmlns:p14="http://schemas.microsoft.com/office/powerpoint/2010/main" val="718197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86CBC-4191-65D4-4D31-A0C2038822C7}"/>
              </a:ext>
            </a:extLst>
          </p:cNvPr>
          <p:cNvSpPr>
            <a:spLocks noGrp="1"/>
          </p:cNvSpPr>
          <p:nvPr>
            <p:ph type="title"/>
          </p:nvPr>
        </p:nvSpPr>
        <p:spPr/>
        <p:txBody>
          <a:bodyPr/>
          <a:lstStyle/>
          <a:p>
            <a:r>
              <a:rPr lang="en-US" dirty="0"/>
              <a:t>Summarize</a:t>
            </a:r>
            <a:endParaRPr lang="en-IL" dirty="0"/>
          </a:p>
        </p:txBody>
      </p:sp>
      <p:sp>
        <p:nvSpPr>
          <p:cNvPr id="3" name="Content Placeholder 2">
            <a:extLst>
              <a:ext uri="{FF2B5EF4-FFF2-40B4-BE49-F238E27FC236}">
                <a16:creationId xmlns:a16="http://schemas.microsoft.com/office/drawing/2014/main" id="{F08A6BEF-1CB0-E640-0C91-4FAC31B6ACF5}"/>
              </a:ext>
            </a:extLst>
          </p:cNvPr>
          <p:cNvSpPr>
            <a:spLocks noGrp="1"/>
          </p:cNvSpPr>
          <p:nvPr>
            <p:ph idx="1"/>
          </p:nvPr>
        </p:nvSpPr>
        <p:spPr/>
        <p:txBody>
          <a:bodyPr/>
          <a:lstStyle/>
          <a:p>
            <a:pPr marL="0" indent="0">
              <a:buNone/>
            </a:pPr>
            <a:r>
              <a:rPr lang="en-GB" dirty="0"/>
              <a:t>In this project, we evaluated various machine learning algorithms to determine the best fit for our data. After careful consideration and analysis, we found that the Balanced Bagging Classifier was the optimal choice, delivering the best results when applied to clean and normalized data.</a:t>
            </a:r>
            <a:endParaRPr lang="en-IL" dirty="0"/>
          </a:p>
        </p:txBody>
      </p:sp>
    </p:spTree>
    <p:extLst>
      <p:ext uri="{BB962C8B-B14F-4D97-AF65-F5344CB8AC3E}">
        <p14:creationId xmlns:p14="http://schemas.microsoft.com/office/powerpoint/2010/main" val="2221054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FF173-A0FB-B51A-B4CE-0F1A5D637A0F}"/>
              </a:ext>
            </a:extLst>
          </p:cNvPr>
          <p:cNvSpPr>
            <a:spLocks noGrp="1"/>
          </p:cNvSpPr>
          <p:nvPr>
            <p:ph type="title"/>
          </p:nvPr>
        </p:nvSpPr>
        <p:spPr>
          <a:xfrm>
            <a:off x="838200" y="596644"/>
            <a:ext cx="6319746" cy="1962406"/>
          </a:xfrm>
        </p:spPr>
        <p:txBody>
          <a:bodyPr vert="horz" lIns="91440" tIns="45720" rIns="91440" bIns="45720" rtlCol="0" anchor="ctr">
            <a:normAutofit/>
          </a:bodyPr>
          <a:lstStyle/>
          <a:p>
            <a:r>
              <a:rPr lang="en-US" sz="6600" dirty="0"/>
              <a:t>Data Overview</a:t>
            </a:r>
          </a:p>
        </p:txBody>
      </p:sp>
      <p:pic>
        <p:nvPicPr>
          <p:cNvPr id="5" name="Content Placeholder 4">
            <a:extLst>
              <a:ext uri="{FF2B5EF4-FFF2-40B4-BE49-F238E27FC236}">
                <a16:creationId xmlns:a16="http://schemas.microsoft.com/office/drawing/2014/main" id="{7E06035B-AB2B-7804-EB39-E108614410AC}"/>
              </a:ext>
            </a:extLst>
          </p:cNvPr>
          <p:cNvPicPr>
            <a:picLocks noGrp="1" noChangeAspect="1"/>
          </p:cNvPicPr>
          <p:nvPr>
            <p:ph idx="1"/>
          </p:nvPr>
        </p:nvPicPr>
        <p:blipFill>
          <a:blip r:embed="rId2"/>
          <a:stretch>
            <a:fillRect/>
          </a:stretch>
        </p:blipFill>
        <p:spPr>
          <a:xfrm>
            <a:off x="724280" y="2391104"/>
            <a:ext cx="10740391" cy="2765651"/>
          </a:xfrm>
          <a:prstGeom prst="rect">
            <a:avLst/>
          </a:prstGeom>
        </p:spPr>
      </p:pic>
      <p:sp>
        <p:nvSpPr>
          <p:cNvPr id="6" name="TextBox 5">
            <a:extLst>
              <a:ext uri="{FF2B5EF4-FFF2-40B4-BE49-F238E27FC236}">
                <a16:creationId xmlns:a16="http://schemas.microsoft.com/office/drawing/2014/main" id="{53E84854-FD26-EE58-EF3F-48FCBD5BD259}"/>
              </a:ext>
            </a:extLst>
          </p:cNvPr>
          <p:cNvSpPr txBox="1"/>
          <p:nvPr/>
        </p:nvSpPr>
        <p:spPr>
          <a:xfrm>
            <a:off x="838200" y="5659120"/>
            <a:ext cx="9921240" cy="646331"/>
          </a:xfrm>
          <a:prstGeom prst="rect">
            <a:avLst/>
          </a:prstGeom>
          <a:noFill/>
        </p:spPr>
        <p:txBody>
          <a:bodyPr wrap="square" rtlCol="0">
            <a:spAutoFit/>
          </a:bodyPr>
          <a:lstStyle/>
          <a:p>
            <a:r>
              <a:rPr lang="en-US" dirty="0"/>
              <a:t>Our dataset includes 12438 rows and 45 columns. </a:t>
            </a:r>
          </a:p>
          <a:p>
            <a:r>
              <a:rPr lang="en-US" dirty="0"/>
              <a:t>There are 3 types of parameters: int, float and object.</a:t>
            </a:r>
          </a:p>
        </p:txBody>
      </p:sp>
    </p:spTree>
    <p:extLst>
      <p:ext uri="{BB962C8B-B14F-4D97-AF65-F5344CB8AC3E}">
        <p14:creationId xmlns:p14="http://schemas.microsoft.com/office/powerpoint/2010/main" val="3893878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63AA5A-E6E1-46DA-AB40-C582333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EB0CC-7F9D-AC22-6E52-21687C45B1DC}"/>
              </a:ext>
            </a:extLst>
          </p:cNvPr>
          <p:cNvSpPr>
            <a:spLocks noGrp="1"/>
          </p:cNvSpPr>
          <p:nvPr>
            <p:ph type="title"/>
          </p:nvPr>
        </p:nvSpPr>
        <p:spPr>
          <a:xfrm>
            <a:off x="838201" y="596644"/>
            <a:ext cx="10515600" cy="2053369"/>
          </a:xfrm>
        </p:spPr>
        <p:txBody>
          <a:bodyPr anchor="b">
            <a:normAutofit/>
          </a:bodyPr>
          <a:lstStyle/>
          <a:p>
            <a:r>
              <a:rPr lang="en-GB"/>
              <a:t>Dropping Non-Unique Values</a:t>
            </a:r>
            <a:br>
              <a:rPr lang="en-GB"/>
            </a:br>
            <a:endParaRPr lang="en-IL" dirty="0"/>
          </a:p>
        </p:txBody>
      </p:sp>
      <p:sp>
        <p:nvSpPr>
          <p:cNvPr id="3" name="Content Placeholder 2">
            <a:extLst>
              <a:ext uri="{FF2B5EF4-FFF2-40B4-BE49-F238E27FC236}">
                <a16:creationId xmlns:a16="http://schemas.microsoft.com/office/drawing/2014/main" id="{0E56E803-42B9-B8E6-C925-FA8002FBB443}"/>
              </a:ext>
            </a:extLst>
          </p:cNvPr>
          <p:cNvSpPr>
            <a:spLocks noGrp="1"/>
          </p:cNvSpPr>
          <p:nvPr>
            <p:ph idx="1"/>
          </p:nvPr>
        </p:nvSpPr>
        <p:spPr>
          <a:xfrm>
            <a:off x="838200" y="2753078"/>
            <a:ext cx="4645696" cy="3217332"/>
          </a:xfrm>
        </p:spPr>
        <p:txBody>
          <a:bodyPr anchor="ctr">
            <a:normAutofit/>
          </a:bodyPr>
          <a:lstStyle/>
          <a:p>
            <a:pPr marL="0" indent="0">
              <a:buNone/>
            </a:pPr>
            <a:r>
              <a:rPr lang="en-IL" dirty="0">
                <a:effectLst/>
                <a:latin typeface="Calibri" panose="020F0502020204030204" pitchFamily="34" charset="0"/>
                <a:ea typeface="Calibri" panose="020F0502020204030204" pitchFamily="34" charset="0"/>
                <a:cs typeface="Arial" panose="020B0604020202020204" pitchFamily="34" charset="0"/>
              </a:rPr>
              <a:t>This step checks if there are any columns in the data that have non-unique values and drops them. This is important as having non-unique values in a column does not provide any valuable information for analysis.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latin typeface="Calibri" panose="020F0502020204030204" pitchFamily="34" charset="0"/>
              <a:cs typeface="Arial" panose="020B0604020202020204" pitchFamily="34" charset="0"/>
            </a:endParaRPr>
          </a:p>
          <a:p>
            <a:pPr marL="0" indent="0">
              <a:buNone/>
            </a:pPr>
            <a:endParaRPr lang="en-IL" dirty="0"/>
          </a:p>
        </p:txBody>
      </p:sp>
      <p:pic>
        <p:nvPicPr>
          <p:cNvPr id="5" name="Picture 4">
            <a:extLst>
              <a:ext uri="{FF2B5EF4-FFF2-40B4-BE49-F238E27FC236}">
                <a16:creationId xmlns:a16="http://schemas.microsoft.com/office/drawing/2014/main" id="{0A13402B-D31B-7813-BAD0-DB913D2224D7}"/>
              </a:ext>
            </a:extLst>
          </p:cNvPr>
          <p:cNvPicPr>
            <a:picLocks noChangeAspect="1"/>
          </p:cNvPicPr>
          <p:nvPr/>
        </p:nvPicPr>
        <p:blipFill rotWithShape="1">
          <a:blip r:embed="rId2"/>
          <a:srcRect r="19887" b="-3"/>
          <a:stretch/>
        </p:blipFill>
        <p:spPr>
          <a:xfrm>
            <a:off x="6096000" y="2512009"/>
            <a:ext cx="5483896" cy="3217333"/>
          </a:xfrm>
          <a:prstGeom prst="rect">
            <a:avLst/>
          </a:prstGeom>
        </p:spPr>
      </p:pic>
    </p:spTree>
    <p:extLst>
      <p:ext uri="{BB962C8B-B14F-4D97-AF65-F5344CB8AC3E}">
        <p14:creationId xmlns:p14="http://schemas.microsoft.com/office/powerpoint/2010/main" val="332340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6EDD8-E4A8-5A88-B1D9-2A9F87089703}"/>
              </a:ext>
            </a:extLst>
          </p:cNvPr>
          <p:cNvSpPr>
            <a:spLocks noGrp="1"/>
          </p:cNvSpPr>
          <p:nvPr>
            <p:ph type="title"/>
          </p:nvPr>
        </p:nvSpPr>
        <p:spPr>
          <a:xfrm>
            <a:off x="838200" y="685800"/>
            <a:ext cx="5257800" cy="2275480"/>
          </a:xfrm>
        </p:spPr>
        <p:txBody>
          <a:bodyPr>
            <a:normAutofit/>
          </a:bodyPr>
          <a:lstStyle/>
          <a:p>
            <a:pPr>
              <a:lnSpc>
                <a:spcPct val="90000"/>
              </a:lnSpc>
            </a:pPr>
            <a:r>
              <a:rPr lang="en-GB" sz="5000"/>
              <a:t>Counting Null Values</a:t>
            </a:r>
            <a:br>
              <a:rPr lang="en-GB" sz="5000"/>
            </a:br>
            <a:endParaRPr lang="en-IL" sz="5000"/>
          </a:p>
        </p:txBody>
      </p:sp>
      <p:sp>
        <p:nvSpPr>
          <p:cNvPr id="3" name="Content Placeholder 2">
            <a:extLst>
              <a:ext uri="{FF2B5EF4-FFF2-40B4-BE49-F238E27FC236}">
                <a16:creationId xmlns:a16="http://schemas.microsoft.com/office/drawing/2014/main" id="{71C5EE86-2D3D-A78F-3122-F7B7E850B897}"/>
              </a:ext>
            </a:extLst>
          </p:cNvPr>
          <p:cNvSpPr>
            <a:spLocks noGrp="1"/>
          </p:cNvSpPr>
          <p:nvPr>
            <p:ph idx="1"/>
          </p:nvPr>
        </p:nvSpPr>
        <p:spPr>
          <a:xfrm>
            <a:off x="838199" y="3319796"/>
            <a:ext cx="5257799" cy="2852404"/>
          </a:xfrm>
        </p:spPr>
        <p:txBody>
          <a:bodyPr>
            <a:normAutofit/>
          </a:bodyPr>
          <a:lstStyle/>
          <a:p>
            <a:pPr marL="0" indent="0">
              <a:buNone/>
            </a:pPr>
            <a:r>
              <a:rPr lang="en-IL" dirty="0">
                <a:effectLst/>
                <a:latin typeface="Calibri" panose="020F0502020204030204" pitchFamily="34" charset="0"/>
                <a:ea typeface="Calibri" panose="020F0502020204030204" pitchFamily="34" charset="0"/>
                <a:cs typeface="Arial" panose="020B0604020202020204" pitchFamily="34" charset="0"/>
              </a:rPr>
              <a:t>This step is used to identify and count any missing values in the dataset. Missing values are important to handle as they can affect the results of the analysis.</a:t>
            </a:r>
          </a:p>
          <a:p>
            <a:pPr marL="0" indent="0">
              <a:buNone/>
            </a:pPr>
            <a:endParaRPr lang="en-IL" dirty="0"/>
          </a:p>
        </p:txBody>
      </p:sp>
      <p:pic>
        <p:nvPicPr>
          <p:cNvPr id="5" name="Picture 4">
            <a:extLst>
              <a:ext uri="{FF2B5EF4-FFF2-40B4-BE49-F238E27FC236}">
                <a16:creationId xmlns:a16="http://schemas.microsoft.com/office/drawing/2014/main" id="{D3538B30-DDCD-BCC3-2D74-E155412F7D2F}"/>
              </a:ext>
            </a:extLst>
          </p:cNvPr>
          <p:cNvPicPr>
            <a:picLocks noChangeAspect="1"/>
          </p:cNvPicPr>
          <p:nvPr/>
        </p:nvPicPr>
        <p:blipFill rotWithShape="1">
          <a:blip r:embed="rId2"/>
          <a:srcRect l="1047" r="1368" b="-3"/>
          <a:stretch/>
        </p:blipFill>
        <p:spPr>
          <a:xfrm>
            <a:off x="6770970" y="3454872"/>
            <a:ext cx="4817798" cy="2826532"/>
          </a:xfrm>
          <a:prstGeom prst="rect">
            <a:avLst/>
          </a:prstGeom>
        </p:spPr>
      </p:pic>
      <p:pic>
        <p:nvPicPr>
          <p:cNvPr id="7" name="Picture 6">
            <a:extLst>
              <a:ext uri="{FF2B5EF4-FFF2-40B4-BE49-F238E27FC236}">
                <a16:creationId xmlns:a16="http://schemas.microsoft.com/office/drawing/2014/main" id="{211D70E6-2248-F164-2000-25116E19016B}"/>
              </a:ext>
            </a:extLst>
          </p:cNvPr>
          <p:cNvPicPr>
            <a:picLocks noChangeAspect="1"/>
          </p:cNvPicPr>
          <p:nvPr/>
        </p:nvPicPr>
        <p:blipFill>
          <a:blip r:embed="rId3"/>
          <a:stretch>
            <a:fillRect/>
          </a:stretch>
        </p:blipFill>
        <p:spPr>
          <a:xfrm>
            <a:off x="6662889" y="938101"/>
            <a:ext cx="4925879" cy="1970350"/>
          </a:xfrm>
          <a:prstGeom prst="rect">
            <a:avLst/>
          </a:prstGeom>
        </p:spPr>
      </p:pic>
    </p:spTree>
    <p:extLst>
      <p:ext uri="{BB962C8B-B14F-4D97-AF65-F5344CB8AC3E}">
        <p14:creationId xmlns:p14="http://schemas.microsoft.com/office/powerpoint/2010/main" val="1627128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BDBC-FEAD-8FAB-4A8E-B815FDBB1591}"/>
              </a:ext>
            </a:extLst>
          </p:cNvPr>
          <p:cNvSpPr>
            <a:spLocks noGrp="1"/>
          </p:cNvSpPr>
          <p:nvPr>
            <p:ph type="title"/>
          </p:nvPr>
        </p:nvSpPr>
        <p:spPr>
          <a:xfrm>
            <a:off x="838200" y="974725"/>
            <a:ext cx="10515600" cy="1325563"/>
          </a:xfrm>
        </p:spPr>
        <p:txBody>
          <a:bodyPr>
            <a:normAutofit fontScale="90000"/>
          </a:bodyPr>
          <a:lstStyle/>
          <a:p>
            <a:r>
              <a:rPr lang="en-GB" sz="5400" dirty="0"/>
              <a:t>Handle Missing Data</a:t>
            </a:r>
            <a:br>
              <a:rPr lang="en-GB" sz="5400" dirty="0"/>
            </a:br>
            <a:endParaRPr lang="en-IL" dirty="0"/>
          </a:p>
        </p:txBody>
      </p:sp>
      <p:sp>
        <p:nvSpPr>
          <p:cNvPr id="3" name="Content Placeholder 2">
            <a:extLst>
              <a:ext uri="{FF2B5EF4-FFF2-40B4-BE49-F238E27FC236}">
                <a16:creationId xmlns:a16="http://schemas.microsoft.com/office/drawing/2014/main" id="{E89F3915-EA30-8E00-0D8C-6CD67A2566DB}"/>
              </a:ext>
            </a:extLst>
          </p:cNvPr>
          <p:cNvSpPr>
            <a:spLocks noGrp="1"/>
          </p:cNvSpPr>
          <p:nvPr>
            <p:ph idx="1"/>
          </p:nvPr>
        </p:nvSpPr>
        <p:spPr/>
        <p:txBody>
          <a:bodyPr>
            <a:normAutofit/>
          </a:bodyPr>
          <a:lstStyle/>
          <a:p>
            <a:pPr marL="0" indent="0">
              <a:buNone/>
            </a:pPr>
            <a:r>
              <a:rPr lang="en-US" sz="2400" dirty="0">
                <a:effectLst/>
                <a:latin typeface="Calibri" panose="020F0502020204030204" pitchFamily="34" charset="0"/>
                <a:ea typeface="Calibri" panose="020F0502020204030204" pitchFamily="34" charset="0"/>
                <a:cs typeface="Arial" panose="020B0604020202020204" pitchFamily="34" charset="0"/>
              </a:rPr>
              <a:t>One common approach to handle missing values is to check the correlation between the columns with missing values and the target column. If a column has a low correlation with the target column and high amount of missing values, it can be dropped as it may not contribute much to the analysis.</a:t>
            </a:r>
          </a:p>
          <a:p>
            <a:pPr marL="0" indent="0">
              <a:buNone/>
            </a:pP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L" sz="24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L" sz="2800" dirty="0"/>
          </a:p>
        </p:txBody>
      </p:sp>
    </p:spTree>
    <p:extLst>
      <p:ext uri="{BB962C8B-B14F-4D97-AF65-F5344CB8AC3E}">
        <p14:creationId xmlns:p14="http://schemas.microsoft.com/office/powerpoint/2010/main" val="15931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BBDBC-FEAD-8FAB-4A8E-B815FDBB1591}"/>
              </a:ext>
            </a:extLst>
          </p:cNvPr>
          <p:cNvSpPr>
            <a:spLocks noGrp="1"/>
          </p:cNvSpPr>
          <p:nvPr>
            <p:ph type="title"/>
          </p:nvPr>
        </p:nvSpPr>
        <p:spPr>
          <a:xfrm>
            <a:off x="243258" y="-760808"/>
            <a:ext cx="8636582" cy="2888685"/>
          </a:xfrm>
        </p:spPr>
        <p:txBody>
          <a:bodyPr anchor="b">
            <a:normAutofit/>
          </a:bodyPr>
          <a:lstStyle/>
          <a:p>
            <a:r>
              <a:rPr lang="en-GB" dirty="0"/>
              <a:t>Handle Missing Data</a:t>
            </a:r>
            <a:br>
              <a:rPr lang="en-GB" dirty="0"/>
            </a:br>
            <a:endParaRPr lang="en-IL" dirty="0"/>
          </a:p>
        </p:txBody>
      </p:sp>
      <p:sp>
        <p:nvSpPr>
          <p:cNvPr id="3" name="Content Placeholder 2">
            <a:extLst>
              <a:ext uri="{FF2B5EF4-FFF2-40B4-BE49-F238E27FC236}">
                <a16:creationId xmlns:a16="http://schemas.microsoft.com/office/drawing/2014/main" id="{E89F3915-EA30-8E00-0D8C-6CD67A2566DB}"/>
              </a:ext>
            </a:extLst>
          </p:cNvPr>
          <p:cNvSpPr>
            <a:spLocks noGrp="1"/>
          </p:cNvSpPr>
          <p:nvPr>
            <p:ph idx="1"/>
          </p:nvPr>
        </p:nvSpPr>
        <p:spPr>
          <a:xfrm>
            <a:off x="350423" y="1255679"/>
            <a:ext cx="6639657" cy="2696944"/>
          </a:xfrm>
        </p:spPr>
        <p:txBody>
          <a:bodyPr>
            <a:noAutofit/>
          </a:bodyPr>
          <a:lstStyle/>
          <a:p>
            <a:pPr marL="0" indent="0">
              <a:lnSpc>
                <a:spcPct val="100000"/>
              </a:lnSpc>
              <a:buNone/>
            </a:pP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nSpc>
                <a:spcPct val="100000"/>
              </a:lnSpc>
              <a:buNone/>
            </a:pPr>
            <a:r>
              <a:rPr lang="en-US" sz="1600" dirty="0">
                <a:effectLst/>
                <a:latin typeface="Calibri" panose="020F0502020204030204" pitchFamily="34" charset="0"/>
                <a:ea typeface="Calibri" panose="020F0502020204030204" pitchFamily="34" charset="0"/>
                <a:cs typeface="Arial" panose="020B0604020202020204" pitchFamily="34" charset="0"/>
              </a:rPr>
              <a:t>First, let’s take a look at the columns that are missing more than 20% of the data.</a:t>
            </a:r>
          </a:p>
          <a:p>
            <a:pPr marL="0" indent="0">
              <a:lnSpc>
                <a:spcPct val="100000"/>
              </a:lnSpc>
              <a:buNone/>
            </a:pPr>
            <a:r>
              <a:rPr lang="en-US" sz="1600" b="1" dirty="0">
                <a:latin typeface="Calibri" panose="020F0502020204030204" pitchFamily="34" charset="0"/>
                <a:ea typeface="Calibri" panose="020F0502020204030204" pitchFamily="34" charset="0"/>
                <a:cs typeface="Arial" panose="020B0604020202020204" pitchFamily="34" charset="0"/>
              </a:rPr>
              <a:t>‘alb24h</a:t>
            </a:r>
            <a:r>
              <a:rPr lang="en-US" sz="1600" dirty="0">
                <a:latin typeface="Calibri" panose="020F0502020204030204" pitchFamily="34" charset="0"/>
                <a:ea typeface="Calibri" panose="020F0502020204030204" pitchFamily="34" charset="0"/>
                <a:cs typeface="Arial" panose="020B0604020202020204" pitchFamily="34" charset="0"/>
              </a:rPr>
              <a:t>’ has more than 70% </a:t>
            </a:r>
            <a:r>
              <a:rPr lang="en-US" sz="1600" dirty="0" err="1">
                <a:latin typeface="Calibri" panose="020F0502020204030204" pitchFamily="34" charset="0"/>
                <a:ea typeface="Calibri" panose="020F0502020204030204" pitchFamily="34" charset="0"/>
                <a:cs typeface="Arial" panose="020B0604020202020204" pitchFamily="34" charset="0"/>
              </a:rPr>
              <a:t>NaN</a:t>
            </a:r>
            <a:r>
              <a:rPr lang="en-US" sz="1600" dirty="0">
                <a:latin typeface="Calibri" panose="020F0502020204030204" pitchFamily="34" charset="0"/>
                <a:ea typeface="Calibri" panose="020F0502020204030204" pitchFamily="34" charset="0"/>
                <a:cs typeface="Arial" panose="020B0604020202020204" pitchFamily="34" charset="0"/>
              </a:rPr>
              <a:t> values, and therefore will be dropped.</a:t>
            </a:r>
          </a:p>
          <a:p>
            <a:pPr marL="0" indent="0">
              <a:lnSpc>
                <a:spcPct val="100000"/>
              </a:lnSpc>
              <a:buNone/>
            </a:pPr>
            <a:r>
              <a:rPr lang="en-US" sz="1600" b="1" dirty="0">
                <a:effectLst/>
                <a:latin typeface="Calibri" panose="020F0502020204030204" pitchFamily="34" charset="0"/>
                <a:ea typeface="Calibri" panose="020F0502020204030204" pitchFamily="34" charset="0"/>
                <a:cs typeface="Arial" panose="020B0604020202020204" pitchFamily="34" charset="0"/>
              </a:rPr>
              <a:t>‘</a:t>
            </a:r>
            <a:r>
              <a:rPr lang="en-US" sz="1600" b="1" dirty="0" err="1">
                <a:effectLst/>
                <a:latin typeface="Calibri" panose="020F0502020204030204" pitchFamily="34" charset="0"/>
                <a:ea typeface="Calibri" panose="020F0502020204030204" pitchFamily="34" charset="0"/>
                <a:cs typeface="Arial" panose="020B0604020202020204" pitchFamily="34" charset="0"/>
              </a:rPr>
              <a:t>gravity_u</a:t>
            </a:r>
            <a:r>
              <a:rPr lang="en-US" sz="1600" dirty="0">
                <a:effectLst/>
                <a:latin typeface="Calibri" panose="020F0502020204030204" pitchFamily="34" charset="0"/>
                <a:ea typeface="Calibri" panose="020F0502020204030204" pitchFamily="34" charset="0"/>
                <a:cs typeface="Arial" panose="020B0604020202020204" pitchFamily="34" charset="0"/>
              </a:rPr>
              <a:t>’ has the lowest correlation with ‘dead_5y’ – 0.000656, so we can drop this columns as well.</a:t>
            </a:r>
          </a:p>
          <a:p>
            <a:pPr marL="0" indent="0">
              <a:lnSpc>
                <a:spcPct val="100000"/>
              </a:lnSpc>
              <a:buNone/>
            </a:pPr>
            <a:r>
              <a:rPr lang="en-GB" sz="1600" dirty="0">
                <a:effectLst/>
                <a:latin typeface="Calibri" panose="020F0502020204030204" pitchFamily="34" charset="0"/>
                <a:ea typeface="Calibri" panose="020F0502020204030204" pitchFamily="34" charset="0"/>
                <a:cs typeface="Arial" panose="020B0604020202020204" pitchFamily="34" charset="0"/>
              </a:rPr>
              <a:t>The three columns: </a:t>
            </a:r>
            <a:r>
              <a:rPr lang="en-GB" sz="1600" b="1" dirty="0">
                <a:effectLst/>
                <a:latin typeface="Calibri" panose="020F0502020204030204" pitchFamily="34" charset="0"/>
                <a:ea typeface="Calibri" panose="020F0502020204030204" pitchFamily="34" charset="0"/>
                <a:cs typeface="Arial" panose="020B0604020202020204" pitchFamily="34" charset="0"/>
              </a:rPr>
              <a:t>‘</a:t>
            </a:r>
            <a:r>
              <a:rPr lang="en-GB" sz="1600" b="1" dirty="0" err="1">
                <a:effectLst/>
                <a:latin typeface="Calibri" panose="020F0502020204030204" pitchFamily="34" charset="0"/>
                <a:ea typeface="Calibri" panose="020F0502020204030204" pitchFamily="34" charset="0"/>
                <a:cs typeface="Arial" panose="020B0604020202020204" pitchFamily="34" charset="0"/>
              </a:rPr>
              <a:t>nitrites_u</a:t>
            </a:r>
            <a:r>
              <a:rPr lang="en-GB" sz="1600" b="1" dirty="0">
                <a:effectLst/>
                <a:latin typeface="Calibri" panose="020F0502020204030204" pitchFamily="34" charset="0"/>
                <a:ea typeface="Calibri" panose="020F0502020204030204" pitchFamily="34" charset="0"/>
                <a:cs typeface="Arial" panose="020B0604020202020204" pitchFamily="34" charset="0"/>
              </a:rPr>
              <a:t>’, ‘</a:t>
            </a:r>
            <a:r>
              <a:rPr lang="en-GB" sz="1600" b="1" dirty="0" err="1">
                <a:effectLst/>
                <a:latin typeface="Calibri" panose="020F0502020204030204" pitchFamily="34" charset="0"/>
                <a:ea typeface="Calibri" panose="020F0502020204030204" pitchFamily="34" charset="0"/>
                <a:cs typeface="Arial" panose="020B0604020202020204" pitchFamily="34" charset="0"/>
              </a:rPr>
              <a:t>leuko_u</a:t>
            </a:r>
            <a:r>
              <a:rPr lang="en-GB" sz="1600" b="1" dirty="0">
                <a:effectLst/>
                <a:latin typeface="Calibri" panose="020F0502020204030204" pitchFamily="34" charset="0"/>
                <a:ea typeface="Calibri" panose="020F0502020204030204" pitchFamily="34" charset="0"/>
                <a:cs typeface="Arial" panose="020B0604020202020204" pitchFamily="34" charset="0"/>
              </a:rPr>
              <a:t>’, ‘proteinuria’</a:t>
            </a:r>
          </a:p>
          <a:p>
            <a:pPr marL="0" indent="0">
              <a:lnSpc>
                <a:spcPct val="100000"/>
              </a:lnSpc>
              <a:buNone/>
            </a:pPr>
            <a:r>
              <a:rPr lang="en-GB" sz="1600" dirty="0">
                <a:effectLst/>
                <a:latin typeface="Calibri" panose="020F0502020204030204" pitchFamily="34" charset="0"/>
                <a:ea typeface="Calibri" panose="020F0502020204030204" pitchFamily="34" charset="0"/>
                <a:cs typeface="Arial" panose="020B0604020202020204" pitchFamily="34" charset="0"/>
              </a:rPr>
              <a:t>are related to the indicators found in the urine. As we can see, there is about the same amount of missing data in each column, which means that it is understandable that the tests are usually done at the same time. This is an important measure, so we will fill in the missing information base on the following categories:</a:t>
            </a:r>
          </a:p>
          <a:p>
            <a:pPr marL="0" indent="0">
              <a:lnSpc>
                <a:spcPct val="100000"/>
              </a:lnSpc>
              <a:buNone/>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0000"/>
              </a:lnSpc>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0000"/>
              </a:lnSpc>
              <a:buNone/>
            </a:pPr>
            <a:endParaRPr lang="en-IL" sz="1600" dirty="0"/>
          </a:p>
        </p:txBody>
      </p:sp>
      <p:pic>
        <p:nvPicPr>
          <p:cNvPr id="5" name="Picture 4">
            <a:extLst>
              <a:ext uri="{FF2B5EF4-FFF2-40B4-BE49-F238E27FC236}">
                <a16:creationId xmlns:a16="http://schemas.microsoft.com/office/drawing/2014/main" id="{22D89A91-645C-2767-296F-6ADE4EEAA400}"/>
              </a:ext>
            </a:extLst>
          </p:cNvPr>
          <p:cNvPicPr>
            <a:picLocks noChangeAspect="1"/>
          </p:cNvPicPr>
          <p:nvPr/>
        </p:nvPicPr>
        <p:blipFill>
          <a:blip r:embed="rId2"/>
          <a:stretch>
            <a:fillRect/>
          </a:stretch>
        </p:blipFill>
        <p:spPr>
          <a:xfrm>
            <a:off x="7341820" y="1633174"/>
            <a:ext cx="3776885" cy="2653262"/>
          </a:xfrm>
          <a:prstGeom prst="rect">
            <a:avLst/>
          </a:prstGeom>
        </p:spPr>
      </p:pic>
      <p:pic>
        <p:nvPicPr>
          <p:cNvPr id="8" name="Picture 7">
            <a:extLst>
              <a:ext uri="{FF2B5EF4-FFF2-40B4-BE49-F238E27FC236}">
                <a16:creationId xmlns:a16="http://schemas.microsoft.com/office/drawing/2014/main" id="{7711A46C-8902-9A38-0FEC-ED70AC410432}"/>
              </a:ext>
            </a:extLst>
          </p:cNvPr>
          <p:cNvPicPr>
            <a:picLocks noChangeAspect="1"/>
          </p:cNvPicPr>
          <p:nvPr/>
        </p:nvPicPr>
        <p:blipFill rotWithShape="1">
          <a:blip r:embed="rId3"/>
          <a:srcRect t="59661"/>
          <a:stretch/>
        </p:blipFill>
        <p:spPr>
          <a:xfrm>
            <a:off x="0" y="5585797"/>
            <a:ext cx="12192000" cy="959018"/>
          </a:xfrm>
          <a:prstGeom prst="rect">
            <a:avLst/>
          </a:prstGeom>
        </p:spPr>
      </p:pic>
      <p:pic>
        <p:nvPicPr>
          <p:cNvPr id="11" name="Picture 10">
            <a:extLst>
              <a:ext uri="{FF2B5EF4-FFF2-40B4-BE49-F238E27FC236}">
                <a16:creationId xmlns:a16="http://schemas.microsoft.com/office/drawing/2014/main" id="{071E1F19-5A3D-3355-912E-8E791EF4431B}"/>
              </a:ext>
            </a:extLst>
          </p:cNvPr>
          <p:cNvPicPr>
            <a:picLocks noChangeAspect="1"/>
          </p:cNvPicPr>
          <p:nvPr/>
        </p:nvPicPr>
        <p:blipFill>
          <a:blip r:embed="rId4"/>
          <a:stretch>
            <a:fillRect/>
          </a:stretch>
        </p:blipFill>
        <p:spPr>
          <a:xfrm>
            <a:off x="2289761" y="4713431"/>
            <a:ext cx="1574385" cy="681529"/>
          </a:xfrm>
          <a:prstGeom prst="rect">
            <a:avLst/>
          </a:prstGeom>
        </p:spPr>
      </p:pic>
    </p:spTree>
    <p:extLst>
      <p:ext uri="{BB962C8B-B14F-4D97-AF65-F5344CB8AC3E}">
        <p14:creationId xmlns:p14="http://schemas.microsoft.com/office/powerpoint/2010/main" val="3932791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BDBC-FEAD-8FAB-4A8E-B815FDBB1591}"/>
              </a:ext>
            </a:extLst>
          </p:cNvPr>
          <p:cNvSpPr>
            <a:spLocks noGrp="1"/>
          </p:cNvSpPr>
          <p:nvPr>
            <p:ph type="title"/>
          </p:nvPr>
        </p:nvSpPr>
        <p:spPr>
          <a:xfrm>
            <a:off x="457541" y="-427290"/>
            <a:ext cx="8636582" cy="2888685"/>
          </a:xfrm>
        </p:spPr>
        <p:txBody>
          <a:bodyPr anchor="b">
            <a:normAutofit/>
          </a:bodyPr>
          <a:lstStyle/>
          <a:p>
            <a:r>
              <a:rPr lang="en-GB" dirty="0"/>
              <a:t>Handle Missing Data</a:t>
            </a:r>
            <a:br>
              <a:rPr lang="en-GB" dirty="0"/>
            </a:br>
            <a:endParaRPr lang="en-IL" dirty="0"/>
          </a:p>
        </p:txBody>
      </p:sp>
      <p:sp>
        <p:nvSpPr>
          <p:cNvPr id="3" name="Content Placeholder 2">
            <a:extLst>
              <a:ext uri="{FF2B5EF4-FFF2-40B4-BE49-F238E27FC236}">
                <a16:creationId xmlns:a16="http://schemas.microsoft.com/office/drawing/2014/main" id="{E89F3915-EA30-8E00-0D8C-6CD67A2566DB}"/>
              </a:ext>
            </a:extLst>
          </p:cNvPr>
          <p:cNvSpPr>
            <a:spLocks noGrp="1"/>
          </p:cNvSpPr>
          <p:nvPr>
            <p:ph idx="1"/>
          </p:nvPr>
        </p:nvSpPr>
        <p:spPr>
          <a:xfrm>
            <a:off x="532196" y="1778608"/>
            <a:ext cx="11526617" cy="2696944"/>
          </a:xfrm>
        </p:spPr>
        <p:txBody>
          <a:bodyPr>
            <a:noAutofit/>
          </a:bodyPr>
          <a:lstStyle/>
          <a:p>
            <a:pPr marL="0" indent="0">
              <a:lnSpc>
                <a:spcPct val="100000"/>
              </a:lnSpc>
              <a:buNone/>
            </a:pPr>
            <a:r>
              <a:rPr lang="en-US" sz="2400" dirty="0">
                <a:latin typeface="Calibri" panose="020F0502020204030204" pitchFamily="34" charset="0"/>
                <a:ea typeface="Calibri" panose="020F0502020204030204" pitchFamily="34" charset="0"/>
                <a:cs typeface="Arial" panose="020B0604020202020204" pitchFamily="34" charset="0"/>
              </a:rPr>
              <a:t>We will do the same with the remaining columns that have missing data: </a:t>
            </a:r>
            <a:endParaRPr lang="en-IL" sz="2400" dirty="0"/>
          </a:p>
        </p:txBody>
      </p:sp>
      <p:pic>
        <p:nvPicPr>
          <p:cNvPr id="6" name="Picture 5">
            <a:extLst>
              <a:ext uri="{FF2B5EF4-FFF2-40B4-BE49-F238E27FC236}">
                <a16:creationId xmlns:a16="http://schemas.microsoft.com/office/drawing/2014/main" id="{024CF41E-5B5E-8C56-8BD1-4EF36E21E18B}"/>
              </a:ext>
            </a:extLst>
          </p:cNvPr>
          <p:cNvPicPr>
            <a:picLocks noChangeAspect="1"/>
          </p:cNvPicPr>
          <p:nvPr/>
        </p:nvPicPr>
        <p:blipFill>
          <a:blip r:embed="rId2"/>
          <a:stretch>
            <a:fillRect/>
          </a:stretch>
        </p:blipFill>
        <p:spPr>
          <a:xfrm>
            <a:off x="3383280" y="2461395"/>
            <a:ext cx="4591286" cy="1651085"/>
          </a:xfrm>
          <a:prstGeom prst="rect">
            <a:avLst/>
          </a:prstGeom>
        </p:spPr>
      </p:pic>
      <p:pic>
        <p:nvPicPr>
          <p:cNvPr id="9" name="Picture 8">
            <a:extLst>
              <a:ext uri="{FF2B5EF4-FFF2-40B4-BE49-F238E27FC236}">
                <a16:creationId xmlns:a16="http://schemas.microsoft.com/office/drawing/2014/main" id="{B5796410-1824-5041-A80D-104B70A44CC1}"/>
              </a:ext>
            </a:extLst>
          </p:cNvPr>
          <p:cNvPicPr>
            <a:picLocks noChangeAspect="1"/>
          </p:cNvPicPr>
          <p:nvPr/>
        </p:nvPicPr>
        <p:blipFill>
          <a:blip r:embed="rId3"/>
          <a:stretch>
            <a:fillRect/>
          </a:stretch>
        </p:blipFill>
        <p:spPr>
          <a:xfrm>
            <a:off x="532196" y="4667293"/>
            <a:ext cx="10560593" cy="838243"/>
          </a:xfrm>
          <a:prstGeom prst="rect">
            <a:avLst/>
          </a:prstGeom>
        </p:spPr>
      </p:pic>
    </p:spTree>
    <p:extLst>
      <p:ext uri="{BB962C8B-B14F-4D97-AF65-F5344CB8AC3E}">
        <p14:creationId xmlns:p14="http://schemas.microsoft.com/office/powerpoint/2010/main" val="2222399571"/>
      </p:ext>
    </p:extLst>
  </p:cSld>
  <p:clrMapOvr>
    <a:masterClrMapping/>
  </p:clrMapOvr>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docProps/app.xml><?xml version="1.0" encoding="utf-8"?>
<Properties xmlns="http://schemas.openxmlformats.org/officeDocument/2006/extended-properties" xmlns:vt="http://schemas.openxmlformats.org/officeDocument/2006/docPropsVTypes">
  <TotalTime>5310</TotalTime>
  <Words>1888</Words>
  <Application>Microsoft Office PowerPoint</Application>
  <PresentationFormat>Widescreen</PresentationFormat>
  <Paragraphs>123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Aharoni</vt:lpstr>
      <vt:lpstr>Arial</vt:lpstr>
      <vt:lpstr>Avenir Next LT Pro</vt:lpstr>
      <vt:lpstr>Calibri</vt:lpstr>
      <vt:lpstr>Helvetica Neue</vt:lpstr>
      <vt:lpstr>FadeVTI</vt:lpstr>
      <vt:lpstr>Machine Learning Final Project</vt:lpstr>
      <vt:lpstr>Overview</vt:lpstr>
      <vt:lpstr>Data Preparation and Analysis </vt:lpstr>
      <vt:lpstr>Data Overview</vt:lpstr>
      <vt:lpstr>Dropping Non-Unique Values </vt:lpstr>
      <vt:lpstr>Counting Null Values </vt:lpstr>
      <vt:lpstr>Handle Missing Data </vt:lpstr>
      <vt:lpstr>Handle Missing Data </vt:lpstr>
      <vt:lpstr>Handle Missing Data </vt:lpstr>
      <vt:lpstr>Converting Object Types to Numerical </vt:lpstr>
      <vt:lpstr>Histograms</vt:lpstr>
      <vt:lpstr>Correlations</vt:lpstr>
      <vt:lpstr>Outliers Detection &amp; Boxplots</vt:lpstr>
      <vt:lpstr>Discretizing Continuous Columns </vt:lpstr>
      <vt:lpstr>Data Normalization </vt:lpstr>
      <vt:lpstr>Prepared Data</vt:lpstr>
      <vt:lpstr>T-SNE</vt:lpstr>
      <vt:lpstr>T-SNE</vt:lpstr>
      <vt:lpstr>Oversampling</vt:lpstr>
      <vt:lpstr>T-SNE – after oversampling</vt:lpstr>
      <vt:lpstr>Balanced Data</vt:lpstr>
      <vt:lpstr>Perform K-Cross Validation </vt:lpstr>
      <vt:lpstr>Evaluating Model Performance</vt:lpstr>
      <vt:lpstr>Evaluation Metrics</vt:lpstr>
      <vt:lpstr>KMeans</vt:lpstr>
      <vt:lpstr>SVC</vt:lpstr>
      <vt:lpstr>PowerPoint Presentation</vt:lpstr>
      <vt:lpstr>Modeling Imbalanced Data with Specialized Algorithms</vt:lpstr>
      <vt:lpstr>BalancedRandomForestClassifier </vt:lpstr>
      <vt:lpstr>BalancedBaggingClassifier </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Final Project</dc:title>
  <dc:creator>Tamar Entin</dc:creator>
  <cp:lastModifiedBy>Tamar Entin</cp:lastModifiedBy>
  <cp:revision>68</cp:revision>
  <dcterms:created xsi:type="dcterms:W3CDTF">2023-02-03T20:14:53Z</dcterms:created>
  <dcterms:modified xsi:type="dcterms:W3CDTF">2023-02-07T12:45:03Z</dcterms:modified>
</cp:coreProperties>
</file>